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embeddedFontLst>
    <p:embeddedFont>
      <p:font typeface="Source Han Sans" panose="02010600030101010101" charset="-122"/>
      <p:regular r:id="rId25"/>
    </p:embeddedFont>
    <p:embeddedFont>
      <p:font typeface="Source Han Sans CN Bold" panose="02010600030101010101" charset="-122"/>
      <p:regular r:id="rId26"/>
    </p:embeddedFont>
    <p:embeddedFont>
      <p:font typeface="等线" panose="02010600030101010101" pitchFamily="2" charset="-122"/>
      <p:regular r:id="rId27"/>
      <p:bold r:id="rId28"/>
    </p:embeddedFont>
    <p:embeddedFont>
      <p:font typeface="OPPOSans H" panose="02010600030101010101" charset="-122"/>
      <p:regular r:id="rId29"/>
    </p:embeddedFont>
    <p:embeddedFont>
      <p:font typeface="OPPOSans B" panose="02010600030101010101" charset="-122"/>
      <p:regular r:id="rId30"/>
    </p:embeddedFont>
    <p:embeddedFont>
      <p:font typeface="OPPOSans R" panose="02010600030101010101" charset="-122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60000">
            <a:off x="4563412" y="11724"/>
            <a:ext cx="7514000" cy="6857555"/>
          </a:xfrm>
          <a:custGeom>
            <a:avLst/>
            <a:gdLst>
              <a:gd name="connsiteX0" fmla="*/ 0 w 7514000"/>
              <a:gd name="connsiteY0" fmla="*/ 53332 h 6857555"/>
              <a:gd name="connsiteX1" fmla="*/ 3055396 w 7514000"/>
              <a:gd name="connsiteY1" fmla="*/ 0 h 6857555"/>
              <a:gd name="connsiteX2" fmla="*/ 7514000 w 7514000"/>
              <a:gd name="connsiteY2" fmla="*/ 0 h 6857555"/>
              <a:gd name="connsiteX3" fmla="*/ 7514000 w 7514000"/>
              <a:gd name="connsiteY3" fmla="*/ 6781219 h 6857555"/>
              <a:gd name="connsiteX4" fmla="*/ 3140744 w 7514000"/>
              <a:gd name="connsiteY4" fmla="*/ 6857555 h 6857555"/>
              <a:gd name="connsiteX5" fmla="*/ 3141932 w 7514000"/>
              <a:gd name="connsiteY5" fmla="*/ 6839049 h 6857555"/>
              <a:gd name="connsiteX6" fmla="*/ 3085616 w 7514000"/>
              <a:gd name="connsiteY6" fmla="*/ 5424227 h 6857555"/>
              <a:gd name="connsiteX7" fmla="*/ 130063 w 7514000"/>
              <a:gd name="connsiteY7" fmla="*/ 141158 h 6857555"/>
            </a:gdLst>
            <a:ahLst/>
            <a:cxnLst/>
            <a:rect l="l" t="t" r="r" b="b"/>
            <a:pathLst>
              <a:path w="7514000" h="6857555">
                <a:moveTo>
                  <a:pt x="0" y="53332"/>
                </a:moveTo>
                <a:lnTo>
                  <a:pt x="3055396" y="0"/>
                </a:lnTo>
                <a:lnTo>
                  <a:pt x="7514000" y="0"/>
                </a:lnTo>
                <a:lnTo>
                  <a:pt x="7514000" y="6781219"/>
                </a:lnTo>
                <a:lnTo>
                  <a:pt x="3140744" y="6857555"/>
                </a:lnTo>
                <a:lnTo>
                  <a:pt x="3141932" y="6839049"/>
                </a:lnTo>
                <a:cubicBezTo>
                  <a:pt x="3162005" y="6377251"/>
                  <a:pt x="3144309" y="5903933"/>
                  <a:pt x="3085616" y="5424227"/>
                </a:cubicBezTo>
                <a:cubicBezTo>
                  <a:pt x="2806819" y="3145626"/>
                  <a:pt x="1665722" y="1235231"/>
                  <a:pt x="130063" y="141158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376062" y="0"/>
            <a:ext cx="8815939" cy="6858000"/>
          </a:xfrm>
          <a:custGeom>
            <a:avLst/>
            <a:gdLst>
              <a:gd name="connsiteX0" fmla="*/ 0 w 8815939"/>
              <a:gd name="connsiteY0" fmla="*/ 0 h 6858000"/>
              <a:gd name="connsiteX1" fmla="*/ 8815939 w 8815939"/>
              <a:gd name="connsiteY1" fmla="*/ 0 h 6858000"/>
              <a:gd name="connsiteX2" fmla="*/ 8815939 w 8815939"/>
              <a:gd name="connsiteY2" fmla="*/ 6858000 h 6858000"/>
              <a:gd name="connsiteX3" fmla="*/ 4539176 w 8815939"/>
              <a:gd name="connsiteY3" fmla="*/ 6858000 h 6858000"/>
              <a:gd name="connsiteX4" fmla="*/ 4540407 w 8815939"/>
              <a:gd name="connsiteY4" fmla="*/ 6839049 h 6858000"/>
              <a:gd name="connsiteX5" fmla="*/ 4483399 w 8815939"/>
              <a:gd name="connsiteY5" fmla="*/ 5424227 h 6858000"/>
              <a:gd name="connsiteX6" fmla="*/ 1491528 w 8815939"/>
              <a:gd name="connsiteY6" fmla="*/ 141158 h 6858000"/>
              <a:gd name="connsiteX7" fmla="*/ 1279919 w 8815939"/>
              <a:gd name="connsiteY7" fmla="*/ 2 h 6858000"/>
              <a:gd name="connsiteX8" fmla="*/ 0 w 8815939"/>
              <a:gd name="connsiteY8" fmla="*/ 2 h 6858000"/>
            </a:gdLst>
            <a:ahLst/>
            <a:cxnLst/>
            <a:rect l="l" t="t" r="r" b="b"/>
            <a:pathLst>
              <a:path w="8815939" h="6858000">
                <a:moveTo>
                  <a:pt x="0" y="0"/>
                </a:moveTo>
                <a:lnTo>
                  <a:pt x="8815939" y="0"/>
                </a:lnTo>
                <a:lnTo>
                  <a:pt x="8815939" y="6858000"/>
                </a:lnTo>
                <a:lnTo>
                  <a:pt x="4539176" y="6858000"/>
                </a:lnTo>
                <a:lnTo>
                  <a:pt x="4540407" y="6839049"/>
                </a:lnTo>
                <a:cubicBezTo>
                  <a:pt x="4560728" y="6377251"/>
                  <a:pt x="4542814" y="5903933"/>
                  <a:pt x="4483399" y="5424227"/>
                </a:cubicBezTo>
                <a:cubicBezTo>
                  <a:pt x="4201177" y="3145626"/>
                  <a:pt x="3046058" y="1235231"/>
                  <a:pt x="1491528" y="141158"/>
                </a:cubicBezTo>
                <a:lnTo>
                  <a:pt x="1279919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45972" y="716543"/>
            <a:ext cx="2677987" cy="33254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58245" y="5300120"/>
            <a:ext cx="2677987" cy="4699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23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98838" y="5371240"/>
            <a:ext cx="302481" cy="32766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7782" tIns="43891" rIns="87782" bIns="43891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673068" y="5300120"/>
            <a:ext cx="2550196" cy="4699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23000"/>
            </a:schemeClr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812865" y="5394428"/>
            <a:ext cx="304072" cy="281286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7782" tIns="43891" rIns="87782" bIns="43891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0400" y="4504745"/>
            <a:ext cx="5550590" cy="7648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57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298436" y="6235700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298436" y="6235700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1298436" y="6235700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881005" y="6588839"/>
            <a:ext cx="231754" cy="231754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881005" y="6588839"/>
            <a:ext cx="231754" cy="231754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1881005" y="6588839"/>
            <a:ext cx="231754" cy="231754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76300" y="6406143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76300" y="6406143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476300" y="6406143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flipH="1">
            <a:off x="6694083" y="4419272"/>
            <a:ext cx="619944" cy="619944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3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 flipV="1">
            <a:off x="6818054" y="4549244"/>
            <a:ext cx="372002" cy="36000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5184990">
            <a:off x="6557352" y="3280464"/>
            <a:ext cx="373398" cy="3733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57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flipH="1">
            <a:off x="6563009" y="5842789"/>
            <a:ext cx="882092" cy="882092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3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738450" y="6043033"/>
            <a:ext cx="531211" cy="48160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3936667" y="6283835"/>
            <a:ext cx="573436" cy="573436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3936667" y="6283835"/>
            <a:ext cx="573436" cy="573436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flipH="1">
            <a:off x="3936667" y="6283835"/>
            <a:ext cx="573436" cy="573436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alphaModFix/>
          </a:blip>
          <a:srcRect l="18192" r="18192"/>
          <a:stretch>
            <a:fillRect/>
          </a:stretch>
        </p:blipFill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5" name="标题 1"/>
          <p:cNvSpPr txBox="1"/>
          <p:nvPr/>
        </p:nvSpPr>
        <p:spPr>
          <a:xfrm>
            <a:off x="520056" y="1570948"/>
            <a:ext cx="3596882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8000" dirty="0" smtClean="0">
                <a:ln w="12700">
                  <a:noFill/>
                </a:ln>
                <a:gradFill>
                  <a:gsLst>
                    <a:gs pos="0">
                      <a:srgbClr val="D9F0FC">
                        <a:alpha val="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6200000" scaled="0"/>
                </a:gradFill>
                <a:latin typeface="Source Han Sans CN Bold"/>
                <a:ea typeface="Source Han Sans CN Bold"/>
                <a:cs typeface="Source Han Sans CN Bold"/>
              </a:rPr>
              <a:t>2025</a:t>
            </a:r>
            <a:endParaRPr kumimoji="1" lang="zh-CN" altLang="en-US" dirty="0"/>
          </a:p>
        </p:txBody>
      </p:sp>
      <p:sp>
        <p:nvSpPr>
          <p:cNvPr id="36" name="标题 1"/>
          <p:cNvSpPr txBox="1"/>
          <p:nvPr/>
        </p:nvSpPr>
        <p:spPr>
          <a:xfrm>
            <a:off x="562997" y="4780668"/>
            <a:ext cx="6356144" cy="31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23000"/>
                  </a:srgbClr>
                </a:solidFill>
                <a:latin typeface="Source Han Sans"/>
                <a:ea typeface="Source Han Sans"/>
                <a:cs typeface="Source Han Sans"/>
              </a:rPr>
              <a:t>PowerPoint  Design  - - - - - - - - - - - - - - - - - - </a:t>
            </a: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617482" y="2407140"/>
            <a:ext cx="6024833" cy="2094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5100" dirty="0" err="1">
                <a:ln w="635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如何撰写工作总结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660400" y="1832859"/>
            <a:ext cx="3200400" cy="715097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23000"/>
            </a:schemeClr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312955" y="84567"/>
            <a:ext cx="1590517" cy="2411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5300">
                <a:ln w="6350">
                  <a:noFill/>
                </a:ln>
                <a:gradFill>
                  <a:gsLst>
                    <a:gs pos="0">
                      <a:srgbClr val="0F92D8">
                        <a:alpha val="10000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0800000" scaled="0"/>
                </a:gra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7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1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76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936667" y="6033517"/>
            <a:ext cx="573436" cy="573436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936667" y="6033517"/>
            <a:ext cx="573436" cy="573436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3936667" y="6033517"/>
            <a:ext cx="573436" cy="573436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2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60000">
            <a:off x="4563412" y="11724"/>
            <a:ext cx="7514000" cy="6857555"/>
          </a:xfrm>
          <a:custGeom>
            <a:avLst/>
            <a:gdLst>
              <a:gd name="connsiteX0" fmla="*/ 0 w 7514000"/>
              <a:gd name="connsiteY0" fmla="*/ 53332 h 6857555"/>
              <a:gd name="connsiteX1" fmla="*/ 3055396 w 7514000"/>
              <a:gd name="connsiteY1" fmla="*/ 0 h 6857555"/>
              <a:gd name="connsiteX2" fmla="*/ 7514000 w 7514000"/>
              <a:gd name="connsiteY2" fmla="*/ 0 h 6857555"/>
              <a:gd name="connsiteX3" fmla="*/ 7514000 w 7514000"/>
              <a:gd name="connsiteY3" fmla="*/ 6781219 h 6857555"/>
              <a:gd name="connsiteX4" fmla="*/ 3140744 w 7514000"/>
              <a:gd name="connsiteY4" fmla="*/ 6857555 h 6857555"/>
              <a:gd name="connsiteX5" fmla="*/ 3141932 w 7514000"/>
              <a:gd name="connsiteY5" fmla="*/ 6839049 h 6857555"/>
              <a:gd name="connsiteX6" fmla="*/ 3085616 w 7514000"/>
              <a:gd name="connsiteY6" fmla="*/ 5424227 h 6857555"/>
              <a:gd name="connsiteX7" fmla="*/ 130063 w 7514000"/>
              <a:gd name="connsiteY7" fmla="*/ 141158 h 6857555"/>
            </a:gdLst>
            <a:ahLst/>
            <a:cxnLst/>
            <a:rect l="l" t="t" r="r" b="b"/>
            <a:pathLst>
              <a:path w="7514000" h="6857555">
                <a:moveTo>
                  <a:pt x="0" y="53332"/>
                </a:moveTo>
                <a:lnTo>
                  <a:pt x="3055396" y="0"/>
                </a:lnTo>
                <a:lnTo>
                  <a:pt x="7514000" y="0"/>
                </a:lnTo>
                <a:lnTo>
                  <a:pt x="7514000" y="6781219"/>
                </a:lnTo>
                <a:lnTo>
                  <a:pt x="3140744" y="6857555"/>
                </a:lnTo>
                <a:lnTo>
                  <a:pt x="3141932" y="6839049"/>
                </a:lnTo>
                <a:cubicBezTo>
                  <a:pt x="3162005" y="6377251"/>
                  <a:pt x="3144309" y="5903933"/>
                  <a:pt x="3085616" y="5424227"/>
                </a:cubicBezTo>
                <a:cubicBezTo>
                  <a:pt x="2806819" y="3145626"/>
                  <a:pt x="1665722" y="1235231"/>
                  <a:pt x="130063" y="141158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376062" y="0"/>
            <a:ext cx="8815939" cy="6858000"/>
          </a:xfrm>
          <a:custGeom>
            <a:avLst/>
            <a:gdLst>
              <a:gd name="connsiteX0" fmla="*/ 0 w 8815939"/>
              <a:gd name="connsiteY0" fmla="*/ 0 h 6858000"/>
              <a:gd name="connsiteX1" fmla="*/ 8815939 w 8815939"/>
              <a:gd name="connsiteY1" fmla="*/ 0 h 6858000"/>
              <a:gd name="connsiteX2" fmla="*/ 8815939 w 8815939"/>
              <a:gd name="connsiteY2" fmla="*/ 6858000 h 6858000"/>
              <a:gd name="connsiteX3" fmla="*/ 4539176 w 8815939"/>
              <a:gd name="connsiteY3" fmla="*/ 6858000 h 6858000"/>
              <a:gd name="connsiteX4" fmla="*/ 4540407 w 8815939"/>
              <a:gd name="connsiteY4" fmla="*/ 6839049 h 6858000"/>
              <a:gd name="connsiteX5" fmla="*/ 4483399 w 8815939"/>
              <a:gd name="connsiteY5" fmla="*/ 5424227 h 6858000"/>
              <a:gd name="connsiteX6" fmla="*/ 1491528 w 8815939"/>
              <a:gd name="connsiteY6" fmla="*/ 141158 h 6858000"/>
              <a:gd name="connsiteX7" fmla="*/ 1279919 w 8815939"/>
              <a:gd name="connsiteY7" fmla="*/ 2 h 6858000"/>
              <a:gd name="connsiteX8" fmla="*/ 0 w 8815939"/>
              <a:gd name="connsiteY8" fmla="*/ 2 h 6858000"/>
            </a:gdLst>
            <a:ahLst/>
            <a:cxnLst/>
            <a:rect l="l" t="t" r="r" b="b"/>
            <a:pathLst>
              <a:path w="8815939" h="6858000">
                <a:moveTo>
                  <a:pt x="0" y="0"/>
                </a:moveTo>
                <a:lnTo>
                  <a:pt x="8815939" y="0"/>
                </a:lnTo>
                <a:lnTo>
                  <a:pt x="8815939" y="6858000"/>
                </a:lnTo>
                <a:lnTo>
                  <a:pt x="4539176" y="6858000"/>
                </a:lnTo>
                <a:lnTo>
                  <a:pt x="4540407" y="6839049"/>
                </a:lnTo>
                <a:cubicBezTo>
                  <a:pt x="4560728" y="6377251"/>
                  <a:pt x="4542814" y="5903933"/>
                  <a:pt x="4483399" y="5424227"/>
                </a:cubicBezTo>
                <a:cubicBezTo>
                  <a:pt x="4201177" y="3145626"/>
                  <a:pt x="3046058" y="1235231"/>
                  <a:pt x="1491528" y="141158"/>
                </a:cubicBezTo>
                <a:lnTo>
                  <a:pt x="1279919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6694083" y="4419272"/>
            <a:ext cx="619944" cy="619944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4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 flipV="1">
            <a:off x="6818054" y="4549244"/>
            <a:ext cx="372002" cy="36000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>
            <a:off x="6563009" y="5842789"/>
            <a:ext cx="882092" cy="882092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2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738450" y="6043033"/>
            <a:ext cx="531211" cy="48160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alphaModFix/>
          </a:blip>
          <a:srcRect t="1346" b="32439"/>
          <a:stretch>
            <a:fillRect/>
          </a:stretch>
        </p:blipFill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" name="标题 1"/>
          <p:cNvSpPr txBox="1"/>
          <p:nvPr/>
        </p:nvSpPr>
        <p:spPr>
          <a:xfrm>
            <a:off x="785950" y="1745061"/>
            <a:ext cx="1702796" cy="7591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5300">
                <a:ln w="12700">
                  <a:noFill/>
                </a:ln>
                <a:gradFill>
                  <a:gsLst>
                    <a:gs pos="0">
                      <a:srgbClr val="0F92D8">
                        <a:alpha val="10000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0800000" scaled="0"/>
                </a:gradFill>
                <a:latin typeface="Source Han Sans CN Bold"/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73100" y="4888792"/>
            <a:ext cx="5550590" cy="10188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57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562997" y="5299749"/>
            <a:ext cx="6356144" cy="31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23000"/>
                  </a:srgbClr>
                </a:solidFill>
                <a:latin typeface="Source Han Sans"/>
                <a:ea typeface="Source Han Sans"/>
                <a:cs typeface="Source Han Sans"/>
              </a:rPr>
              <a:t>PowerPoint  Design  - - - - - - - - - - - - - - - - - - 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20398" y="2810992"/>
            <a:ext cx="6079822" cy="20088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200">
                <a:ln w="635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重点内容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645972" y="716543"/>
            <a:ext cx="2677987" cy="33254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>
            <a:off x="2088515" y="3327399"/>
            <a:ext cx="1633728" cy="1633728"/>
          </a:xfrm>
          <a:prstGeom prst="arc">
            <a:avLst>
              <a:gd name="adj1" fmla="val 10832431"/>
              <a:gd name="adj2" fmla="val 0"/>
            </a:avLst>
          </a:prstGeom>
          <a:noFill/>
          <a:ln w="2540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045843" y="3284727"/>
            <a:ext cx="1719072" cy="1719072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01467" y="3850157"/>
            <a:ext cx="607824" cy="58821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106804" y="3345688"/>
            <a:ext cx="1597150" cy="1597150"/>
          </a:xfrm>
          <a:prstGeom prst="ellipse">
            <a:avLst/>
          </a:prstGeom>
          <a:noFill/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>
            <a:off x="1451483" y="2690368"/>
            <a:ext cx="2907792" cy="2907792"/>
          </a:xfrm>
          <a:prstGeom prst="blockArc">
            <a:avLst>
              <a:gd name="adj1" fmla="val 10781059"/>
              <a:gd name="adj2" fmla="val 0"/>
              <a:gd name="adj3" fmla="val 13124"/>
            </a:avLst>
          </a:prstGeom>
          <a:noFill/>
          <a:ln w="635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V="1">
            <a:off x="3672132" y="3078353"/>
            <a:ext cx="608076" cy="608076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589953" y="3132455"/>
            <a:ext cx="772434" cy="499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628567" y="2665094"/>
            <a:ext cx="6092900" cy="359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B5F2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具体成果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628567" y="3074670"/>
            <a:ext cx="6099250" cy="9994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用具体数据展示工作成果，如销售额增长、项目完成数量等。
通过对比分析，突出成果的显著性。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V="1">
            <a:off x="3672132" y="4499674"/>
            <a:ext cx="608076" cy="608076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589953" y="4553776"/>
            <a:ext cx="772434" cy="499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616375" y="4260214"/>
            <a:ext cx="6105600" cy="359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B5F2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亮点突出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616375" y="4669790"/>
            <a:ext cx="6099250" cy="9994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突出工作中的亮点和创新点，如独特的解决方案或方法。
强调个人或团队的突出贡献，提升成就感。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工作成绩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>
            <a:off x="6328010" y="2185406"/>
            <a:ext cx="3929588" cy="3533236"/>
          </a:xfrm>
          <a:custGeom>
            <a:avLst/>
            <a:gdLst>
              <a:gd name="connsiteX0" fmla="*/ 0 w 3929588"/>
              <a:gd name="connsiteY0" fmla="*/ 3533236 h 3533236"/>
              <a:gd name="connsiteX1" fmla="*/ 0 w 3929588"/>
              <a:gd name="connsiteY1" fmla="*/ 0 h 3533236"/>
              <a:gd name="connsiteX2" fmla="*/ 3248380 w 3929588"/>
              <a:gd name="connsiteY2" fmla="*/ 0 h 3533236"/>
              <a:gd name="connsiteX3" fmla="*/ 3929588 w 3929588"/>
              <a:gd name="connsiteY3" fmla="*/ 1766618 h 3533236"/>
              <a:gd name="connsiteX4" fmla="*/ 3248380 w 3929588"/>
              <a:gd name="connsiteY4" fmla="*/ 3533236 h 3533236"/>
            </a:gdLst>
            <a:ahLst/>
            <a:cxnLst/>
            <a:rect l="l" t="t" r="r" b="b"/>
            <a:pathLst>
              <a:path w="3929588" h="3533236">
                <a:moveTo>
                  <a:pt x="0" y="3533236"/>
                </a:moveTo>
                <a:lnTo>
                  <a:pt x="0" y="0"/>
                </a:lnTo>
                <a:lnTo>
                  <a:pt x="3248380" y="0"/>
                </a:lnTo>
                <a:lnTo>
                  <a:pt x="3929588" y="1766618"/>
                </a:lnTo>
                <a:lnTo>
                  <a:pt x="3248380" y="353323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chemeClr val="accent1"/>
            </a:solidFill>
            <a:miter/>
          </a:ln>
          <a:effectLst>
            <a:outerShdw blurRad="317500" dist="444500" dir="5400000" sx="90000" sy="9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26187" y="1987230"/>
            <a:ext cx="3533240" cy="98049"/>
          </a:xfrm>
          <a:prstGeom prst="rect">
            <a:avLst/>
          </a:prstGeom>
          <a:gradFill>
            <a:gsLst>
              <a:gs pos="29000">
                <a:schemeClr val="accent1"/>
              </a:gs>
              <a:gs pos="86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1934398" y="2185406"/>
            <a:ext cx="3929588" cy="3533236"/>
          </a:xfrm>
          <a:custGeom>
            <a:avLst/>
            <a:gdLst>
              <a:gd name="connsiteX0" fmla="*/ 0 w 3929588"/>
              <a:gd name="connsiteY0" fmla="*/ 3533236 h 3533236"/>
              <a:gd name="connsiteX1" fmla="*/ 0 w 3929588"/>
              <a:gd name="connsiteY1" fmla="*/ 0 h 3533236"/>
              <a:gd name="connsiteX2" fmla="*/ 3248380 w 3929588"/>
              <a:gd name="connsiteY2" fmla="*/ 0 h 3533236"/>
              <a:gd name="connsiteX3" fmla="*/ 3929588 w 3929588"/>
              <a:gd name="connsiteY3" fmla="*/ 1766618 h 3533236"/>
              <a:gd name="connsiteX4" fmla="*/ 3248380 w 3929588"/>
              <a:gd name="connsiteY4" fmla="*/ 3533236 h 3533236"/>
            </a:gdLst>
            <a:ahLst/>
            <a:cxnLst/>
            <a:rect l="l" t="t" r="r" b="b"/>
            <a:pathLst>
              <a:path w="3929588" h="3533236">
                <a:moveTo>
                  <a:pt x="0" y="3533236"/>
                </a:moveTo>
                <a:lnTo>
                  <a:pt x="0" y="0"/>
                </a:lnTo>
                <a:lnTo>
                  <a:pt x="3248380" y="0"/>
                </a:lnTo>
                <a:lnTo>
                  <a:pt x="3929588" y="1766618"/>
                </a:lnTo>
                <a:lnTo>
                  <a:pt x="3248380" y="353323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chemeClr val="accent1"/>
            </a:solidFill>
            <a:miter/>
          </a:ln>
          <a:effectLst>
            <a:outerShdw blurRad="317500" dist="444500" dir="5400000" sx="90000" sy="9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132575" y="1987230"/>
            <a:ext cx="3533240" cy="98049"/>
          </a:xfrm>
          <a:prstGeom prst="rect">
            <a:avLst/>
          </a:prstGeom>
          <a:gradFill>
            <a:gsLst>
              <a:gs pos="29000">
                <a:schemeClr val="accent1"/>
              </a:gs>
              <a:gs pos="86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309132" y="2301464"/>
            <a:ext cx="3233512" cy="3458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B5F2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问题呈现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309132" y="2763538"/>
            <a:ext cx="3220812" cy="2475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如实呈现工作中存在的问题，不回避、不掩饰。
用具体事例说明问题的表现形式。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77932" y="2301464"/>
            <a:ext cx="3233512" cy="3458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B5F2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原因分析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77932" y="2763538"/>
            <a:ext cx="3220812" cy="2475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深入分析问题产生的原因，从多个角度进行探讨。
找准根源，为提出改进措施提供依据。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工作不足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 l="812" t="4665" r="812" b="11963"/>
          <a:stretch>
            <a:fillRect/>
          </a:stretch>
        </p:blipFill>
        <p:spPr>
          <a:xfrm>
            <a:off x="4566000" y="1688200"/>
            <a:ext cx="3060000" cy="3888000"/>
          </a:xfrm>
          <a:custGeom>
            <a:avLst/>
            <a:gdLst/>
            <a:ahLst/>
            <a:cxnLst/>
            <a:rect l="l" t="t" r="r" b="b"/>
            <a:pathLst>
              <a:path w="3060000" h="3888000">
                <a:moveTo>
                  <a:pt x="199910" y="0"/>
                </a:moveTo>
                <a:lnTo>
                  <a:pt x="2860090" y="0"/>
                </a:lnTo>
                <a:cubicBezTo>
                  <a:pt x="2970497" y="0"/>
                  <a:pt x="3060000" y="89503"/>
                  <a:pt x="3060000" y="199910"/>
                </a:cubicBezTo>
                <a:lnTo>
                  <a:pt x="3060000" y="3688090"/>
                </a:lnTo>
                <a:cubicBezTo>
                  <a:pt x="3060000" y="3798497"/>
                  <a:pt x="2970497" y="3888000"/>
                  <a:pt x="2860090" y="3888000"/>
                </a:cubicBezTo>
                <a:lnTo>
                  <a:pt x="199910" y="3888000"/>
                </a:lnTo>
                <a:cubicBezTo>
                  <a:pt x="89503" y="3888000"/>
                  <a:pt x="0" y="3798497"/>
                  <a:pt x="0" y="3688090"/>
                </a:cubicBezTo>
                <a:lnTo>
                  <a:pt x="0" y="199910"/>
                </a:lnTo>
                <a:cubicBezTo>
                  <a:pt x="0" y="89503"/>
                  <a:pt x="89503" y="0"/>
                  <a:pt x="1999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8098899" y="3663521"/>
            <a:ext cx="3420000" cy="1800000"/>
          </a:xfrm>
          <a:prstGeom prst="roundRect">
            <a:avLst>
              <a:gd name="adj" fmla="val 9000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5400000" scaled="0"/>
          </a:gra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00" y="3663521"/>
            <a:ext cx="3420000" cy="1800000"/>
          </a:xfrm>
          <a:prstGeom prst="roundRect">
            <a:avLst>
              <a:gd name="adj" fmla="val 9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86400" y="1910090"/>
            <a:ext cx="3168000" cy="3420000"/>
          </a:xfrm>
          <a:prstGeom prst="roundRect">
            <a:avLst>
              <a:gd name="adj" fmla="val 6000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224900" y="1910090"/>
            <a:ext cx="3168000" cy="3420000"/>
          </a:xfrm>
          <a:prstGeom prst="roundRect">
            <a:avLst>
              <a:gd name="adj" fmla="val 6000"/>
            </a:avLst>
          </a:prstGeom>
          <a:solidFill>
            <a:schemeClr val="bg1"/>
          </a:solidFill>
          <a:ln w="12700" cap="flat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96174" y="1800878"/>
            <a:ext cx="172800" cy="115200"/>
          </a:xfrm>
          <a:custGeom>
            <a:avLst/>
            <a:gdLst>
              <a:gd name="connsiteX0" fmla="*/ 86400 w 172800"/>
              <a:gd name="connsiteY0" fmla="*/ 0 h 115200"/>
              <a:gd name="connsiteX1" fmla="*/ 86400 w 172800"/>
              <a:gd name="connsiteY1" fmla="*/ 0 h 115200"/>
              <a:gd name="connsiteX2" fmla="*/ 0 w 172800"/>
              <a:gd name="connsiteY2" fmla="*/ 86400 h 115200"/>
              <a:gd name="connsiteX3" fmla="*/ 0 w 172800"/>
              <a:gd name="connsiteY3" fmla="*/ 115200 h 115200"/>
              <a:gd name="connsiteX4" fmla="*/ 172800 w 172800"/>
              <a:gd name="connsiteY4" fmla="*/ 115200 h 115200"/>
              <a:gd name="connsiteX5" fmla="*/ 172800 w 172800"/>
              <a:gd name="connsiteY5" fmla="*/ 86400 h 115200"/>
              <a:gd name="connsiteX6" fmla="*/ 86400 w 172800"/>
              <a:gd name="connsiteY6" fmla="*/ 0 h 115200"/>
            </a:gdLst>
            <a:ahLst/>
            <a:cxnLst/>
            <a:rect l="l" t="t" r="r" b="b"/>
            <a:pathLst>
              <a:path w="172800" h="115200">
                <a:moveTo>
                  <a:pt x="86400" y="0"/>
                </a:moveTo>
                <a:lnTo>
                  <a:pt x="86400" y="0"/>
                </a:lnTo>
                <a:cubicBezTo>
                  <a:pt x="38683" y="0"/>
                  <a:pt x="0" y="38683"/>
                  <a:pt x="0" y="86400"/>
                </a:cubicBezTo>
                <a:lnTo>
                  <a:pt x="0" y="115200"/>
                </a:lnTo>
                <a:lnTo>
                  <a:pt x="172800" y="115200"/>
                </a:lnTo>
                <a:lnTo>
                  <a:pt x="172800" y="86400"/>
                </a:lnTo>
                <a:cubicBezTo>
                  <a:pt x="172800" y="38683"/>
                  <a:pt x="134117" y="0"/>
                  <a:pt x="86400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471826" y="1800878"/>
            <a:ext cx="172800" cy="115200"/>
          </a:xfrm>
          <a:custGeom>
            <a:avLst/>
            <a:gdLst>
              <a:gd name="connsiteX0" fmla="*/ 86400 w 172800"/>
              <a:gd name="connsiteY0" fmla="*/ 0 h 115200"/>
              <a:gd name="connsiteX1" fmla="*/ 86400 w 172800"/>
              <a:gd name="connsiteY1" fmla="*/ 0 h 115200"/>
              <a:gd name="connsiteX2" fmla="*/ 0 w 172800"/>
              <a:gd name="connsiteY2" fmla="*/ 86400 h 115200"/>
              <a:gd name="connsiteX3" fmla="*/ 0 w 172800"/>
              <a:gd name="connsiteY3" fmla="*/ 115200 h 115200"/>
              <a:gd name="connsiteX4" fmla="*/ 172800 w 172800"/>
              <a:gd name="connsiteY4" fmla="*/ 115200 h 115200"/>
              <a:gd name="connsiteX5" fmla="*/ 172800 w 172800"/>
              <a:gd name="connsiteY5" fmla="*/ 86400 h 115200"/>
              <a:gd name="connsiteX6" fmla="*/ 86400 w 172800"/>
              <a:gd name="connsiteY6" fmla="*/ 0 h 115200"/>
            </a:gdLst>
            <a:ahLst/>
            <a:cxnLst/>
            <a:rect l="l" t="t" r="r" b="b"/>
            <a:pathLst>
              <a:path w="172800" h="115200">
                <a:moveTo>
                  <a:pt x="86400" y="0"/>
                </a:moveTo>
                <a:lnTo>
                  <a:pt x="86400" y="0"/>
                </a:lnTo>
                <a:cubicBezTo>
                  <a:pt x="38681" y="0"/>
                  <a:pt x="0" y="38683"/>
                  <a:pt x="0" y="86400"/>
                </a:cubicBezTo>
                <a:lnTo>
                  <a:pt x="0" y="115200"/>
                </a:lnTo>
                <a:lnTo>
                  <a:pt x="172800" y="115200"/>
                </a:lnTo>
                <a:lnTo>
                  <a:pt x="172800" y="86400"/>
                </a:lnTo>
                <a:cubicBezTo>
                  <a:pt x="172800" y="38683"/>
                  <a:pt x="134119" y="0"/>
                  <a:pt x="86400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75200" y="1800878"/>
            <a:ext cx="2390400" cy="576000"/>
          </a:xfrm>
          <a:custGeom>
            <a:avLst/>
            <a:gdLst>
              <a:gd name="connsiteX0" fmla="*/ 2304000 w 2390400"/>
              <a:gd name="connsiteY0" fmla="*/ 0 h 576000"/>
              <a:gd name="connsiteX1" fmla="*/ 0 w 2390400"/>
              <a:gd name="connsiteY1" fmla="*/ 0 h 576000"/>
              <a:gd name="connsiteX2" fmla="*/ 86400 w 2390400"/>
              <a:gd name="connsiteY2" fmla="*/ 86400 h 576000"/>
              <a:gd name="connsiteX3" fmla="*/ 86400 w 2390400"/>
              <a:gd name="connsiteY3" fmla="*/ 460800 h 576000"/>
              <a:gd name="connsiteX4" fmla="*/ 201600 w 2390400"/>
              <a:gd name="connsiteY4" fmla="*/ 576000 h 576000"/>
              <a:gd name="connsiteX5" fmla="*/ 2188800 w 2390400"/>
              <a:gd name="connsiteY5" fmla="*/ 576000 h 576000"/>
              <a:gd name="connsiteX6" fmla="*/ 2304000 w 2390400"/>
              <a:gd name="connsiteY6" fmla="*/ 460800 h 576000"/>
              <a:gd name="connsiteX7" fmla="*/ 2304000 w 2390400"/>
              <a:gd name="connsiteY7" fmla="*/ 86400 h 576000"/>
              <a:gd name="connsiteX8" fmla="*/ 2390400 w 2390400"/>
              <a:gd name="connsiteY8" fmla="*/ 0 h 576000"/>
            </a:gdLst>
            <a:ahLst/>
            <a:cxnLst/>
            <a:rect l="l" t="t" r="r" b="b"/>
            <a:pathLst>
              <a:path w="2390400" h="576000">
                <a:moveTo>
                  <a:pt x="2304000" y="0"/>
                </a:moveTo>
                <a:lnTo>
                  <a:pt x="0" y="0"/>
                </a:lnTo>
                <a:cubicBezTo>
                  <a:pt x="47717" y="0"/>
                  <a:pt x="86400" y="38683"/>
                  <a:pt x="86400" y="86400"/>
                </a:cubicBezTo>
                <a:lnTo>
                  <a:pt x="86400" y="460800"/>
                </a:lnTo>
                <a:cubicBezTo>
                  <a:pt x="86400" y="524422"/>
                  <a:pt x="137977" y="576000"/>
                  <a:pt x="201600" y="576000"/>
                </a:cubicBezTo>
                <a:lnTo>
                  <a:pt x="2188800" y="576000"/>
                </a:lnTo>
                <a:cubicBezTo>
                  <a:pt x="2252422" y="576000"/>
                  <a:pt x="2304000" y="524422"/>
                  <a:pt x="2304000" y="460800"/>
                </a:cubicBezTo>
                <a:lnTo>
                  <a:pt x="2304000" y="86400"/>
                </a:lnTo>
                <a:cubicBezTo>
                  <a:pt x="2304000" y="38683"/>
                  <a:pt x="2342681" y="0"/>
                  <a:pt x="23904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534674" y="1800878"/>
            <a:ext cx="172800" cy="115200"/>
          </a:xfrm>
          <a:custGeom>
            <a:avLst/>
            <a:gdLst>
              <a:gd name="connsiteX0" fmla="*/ 86400 w 172800"/>
              <a:gd name="connsiteY0" fmla="*/ 0 h 115200"/>
              <a:gd name="connsiteX1" fmla="*/ 86400 w 172800"/>
              <a:gd name="connsiteY1" fmla="*/ 0 h 115200"/>
              <a:gd name="connsiteX2" fmla="*/ 0 w 172800"/>
              <a:gd name="connsiteY2" fmla="*/ 86400 h 115200"/>
              <a:gd name="connsiteX3" fmla="*/ 0 w 172800"/>
              <a:gd name="connsiteY3" fmla="*/ 115200 h 115200"/>
              <a:gd name="connsiteX4" fmla="*/ 172800 w 172800"/>
              <a:gd name="connsiteY4" fmla="*/ 115200 h 115200"/>
              <a:gd name="connsiteX5" fmla="*/ 172800 w 172800"/>
              <a:gd name="connsiteY5" fmla="*/ 86400 h 115200"/>
              <a:gd name="connsiteX6" fmla="*/ 86400 w 172800"/>
              <a:gd name="connsiteY6" fmla="*/ 0 h 115200"/>
            </a:gdLst>
            <a:ahLst/>
            <a:cxnLst/>
            <a:rect l="l" t="t" r="r" b="b"/>
            <a:pathLst>
              <a:path w="172800" h="115200">
                <a:moveTo>
                  <a:pt x="86400" y="0"/>
                </a:moveTo>
                <a:lnTo>
                  <a:pt x="86400" y="0"/>
                </a:lnTo>
                <a:cubicBezTo>
                  <a:pt x="38683" y="0"/>
                  <a:pt x="0" y="38683"/>
                  <a:pt x="0" y="86400"/>
                </a:cubicBezTo>
                <a:lnTo>
                  <a:pt x="0" y="115200"/>
                </a:lnTo>
                <a:lnTo>
                  <a:pt x="172800" y="115200"/>
                </a:lnTo>
                <a:lnTo>
                  <a:pt x="172800" y="86400"/>
                </a:lnTo>
                <a:cubicBezTo>
                  <a:pt x="172800" y="38683"/>
                  <a:pt x="134117" y="0"/>
                  <a:pt x="86400" y="0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910326" y="1800878"/>
            <a:ext cx="172800" cy="115200"/>
          </a:xfrm>
          <a:custGeom>
            <a:avLst/>
            <a:gdLst>
              <a:gd name="connsiteX0" fmla="*/ 86400 w 172800"/>
              <a:gd name="connsiteY0" fmla="*/ 0 h 115200"/>
              <a:gd name="connsiteX1" fmla="*/ 86400 w 172800"/>
              <a:gd name="connsiteY1" fmla="*/ 0 h 115200"/>
              <a:gd name="connsiteX2" fmla="*/ 0 w 172800"/>
              <a:gd name="connsiteY2" fmla="*/ 86400 h 115200"/>
              <a:gd name="connsiteX3" fmla="*/ 0 w 172800"/>
              <a:gd name="connsiteY3" fmla="*/ 115200 h 115200"/>
              <a:gd name="connsiteX4" fmla="*/ 172800 w 172800"/>
              <a:gd name="connsiteY4" fmla="*/ 115200 h 115200"/>
              <a:gd name="connsiteX5" fmla="*/ 172800 w 172800"/>
              <a:gd name="connsiteY5" fmla="*/ 86400 h 115200"/>
              <a:gd name="connsiteX6" fmla="*/ 86400 w 172800"/>
              <a:gd name="connsiteY6" fmla="*/ 0 h 115200"/>
            </a:gdLst>
            <a:ahLst/>
            <a:cxnLst/>
            <a:rect l="l" t="t" r="r" b="b"/>
            <a:pathLst>
              <a:path w="172800" h="115200">
                <a:moveTo>
                  <a:pt x="86400" y="0"/>
                </a:moveTo>
                <a:lnTo>
                  <a:pt x="86400" y="0"/>
                </a:lnTo>
                <a:cubicBezTo>
                  <a:pt x="38681" y="0"/>
                  <a:pt x="0" y="38683"/>
                  <a:pt x="0" y="86400"/>
                </a:cubicBezTo>
                <a:lnTo>
                  <a:pt x="0" y="115200"/>
                </a:lnTo>
                <a:lnTo>
                  <a:pt x="172800" y="115200"/>
                </a:lnTo>
                <a:lnTo>
                  <a:pt x="172800" y="86400"/>
                </a:lnTo>
                <a:cubicBezTo>
                  <a:pt x="172800" y="38683"/>
                  <a:pt x="134119" y="0"/>
                  <a:pt x="86400" y="0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613700" y="1800878"/>
            <a:ext cx="2390400" cy="576000"/>
          </a:xfrm>
          <a:custGeom>
            <a:avLst/>
            <a:gdLst>
              <a:gd name="connsiteX0" fmla="*/ 2304000 w 2390400"/>
              <a:gd name="connsiteY0" fmla="*/ 0 h 576000"/>
              <a:gd name="connsiteX1" fmla="*/ 0 w 2390400"/>
              <a:gd name="connsiteY1" fmla="*/ 0 h 576000"/>
              <a:gd name="connsiteX2" fmla="*/ 86400 w 2390400"/>
              <a:gd name="connsiteY2" fmla="*/ 86400 h 576000"/>
              <a:gd name="connsiteX3" fmla="*/ 86400 w 2390400"/>
              <a:gd name="connsiteY3" fmla="*/ 460800 h 576000"/>
              <a:gd name="connsiteX4" fmla="*/ 201600 w 2390400"/>
              <a:gd name="connsiteY4" fmla="*/ 576000 h 576000"/>
              <a:gd name="connsiteX5" fmla="*/ 2188800 w 2390400"/>
              <a:gd name="connsiteY5" fmla="*/ 576000 h 576000"/>
              <a:gd name="connsiteX6" fmla="*/ 2304000 w 2390400"/>
              <a:gd name="connsiteY6" fmla="*/ 460800 h 576000"/>
              <a:gd name="connsiteX7" fmla="*/ 2304000 w 2390400"/>
              <a:gd name="connsiteY7" fmla="*/ 86400 h 576000"/>
              <a:gd name="connsiteX8" fmla="*/ 2390400 w 2390400"/>
              <a:gd name="connsiteY8" fmla="*/ 0 h 576000"/>
            </a:gdLst>
            <a:ahLst/>
            <a:cxnLst/>
            <a:rect l="l" t="t" r="r" b="b"/>
            <a:pathLst>
              <a:path w="2390400" h="576000">
                <a:moveTo>
                  <a:pt x="2304000" y="0"/>
                </a:moveTo>
                <a:lnTo>
                  <a:pt x="0" y="0"/>
                </a:lnTo>
                <a:cubicBezTo>
                  <a:pt x="47717" y="0"/>
                  <a:pt x="86400" y="38683"/>
                  <a:pt x="86400" y="86400"/>
                </a:cubicBezTo>
                <a:lnTo>
                  <a:pt x="86400" y="460800"/>
                </a:lnTo>
                <a:cubicBezTo>
                  <a:pt x="86400" y="524422"/>
                  <a:pt x="137977" y="576000"/>
                  <a:pt x="201600" y="576000"/>
                </a:cubicBezTo>
                <a:lnTo>
                  <a:pt x="2188800" y="576000"/>
                </a:lnTo>
                <a:cubicBezTo>
                  <a:pt x="2252422" y="576000"/>
                  <a:pt x="2304000" y="524422"/>
                  <a:pt x="2304000" y="460800"/>
                </a:cubicBezTo>
                <a:lnTo>
                  <a:pt x="2304000" y="86400"/>
                </a:lnTo>
                <a:cubicBezTo>
                  <a:pt x="2304000" y="38683"/>
                  <a:pt x="2342681" y="0"/>
                  <a:pt x="2390400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30400" y="2387600"/>
            <a:ext cx="2880000" cy="66976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成功经验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30400" y="3142604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总结可复制的成功经验，为今后的工作提供参考。
分享有效的做法和策略，促进知识共享。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368900" y="2387600"/>
            <a:ext cx="2880000" cy="66976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失败教训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368900" y="3142604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提炼避免再犯的教训，明确改进方向。
从失败中汲取教训，避免重蹈覆辙。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30400" y="1930400"/>
            <a:ext cx="2880000" cy="32686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372600" y="1930400"/>
            <a:ext cx="2880000" cy="32686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经验教训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660400" y="1832859"/>
            <a:ext cx="3200400" cy="715097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23000"/>
            </a:schemeClr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312955" y="84567"/>
            <a:ext cx="1590517" cy="2411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5300">
                <a:ln w="6350">
                  <a:noFill/>
                </a:ln>
                <a:gradFill>
                  <a:gsLst>
                    <a:gs pos="0">
                      <a:srgbClr val="0F92D8">
                        <a:alpha val="10000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0800000" scaled="0"/>
                </a:gradFill>
                <a:latin typeface="Source Han Sans CN Bold"/>
                <a:ea typeface="Source Han Sans CN Bold"/>
                <a:cs typeface="Source Han Sans CN Bold"/>
              </a:rPr>
              <a:t>04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7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1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76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936667" y="6033517"/>
            <a:ext cx="573436" cy="573436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936667" y="6033517"/>
            <a:ext cx="573436" cy="573436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3936667" y="6033517"/>
            <a:ext cx="573436" cy="573436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2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60000">
            <a:off x="4563412" y="11724"/>
            <a:ext cx="7514000" cy="6857555"/>
          </a:xfrm>
          <a:custGeom>
            <a:avLst/>
            <a:gdLst>
              <a:gd name="connsiteX0" fmla="*/ 0 w 7514000"/>
              <a:gd name="connsiteY0" fmla="*/ 53332 h 6857555"/>
              <a:gd name="connsiteX1" fmla="*/ 3055396 w 7514000"/>
              <a:gd name="connsiteY1" fmla="*/ 0 h 6857555"/>
              <a:gd name="connsiteX2" fmla="*/ 7514000 w 7514000"/>
              <a:gd name="connsiteY2" fmla="*/ 0 h 6857555"/>
              <a:gd name="connsiteX3" fmla="*/ 7514000 w 7514000"/>
              <a:gd name="connsiteY3" fmla="*/ 6781219 h 6857555"/>
              <a:gd name="connsiteX4" fmla="*/ 3140744 w 7514000"/>
              <a:gd name="connsiteY4" fmla="*/ 6857555 h 6857555"/>
              <a:gd name="connsiteX5" fmla="*/ 3141932 w 7514000"/>
              <a:gd name="connsiteY5" fmla="*/ 6839049 h 6857555"/>
              <a:gd name="connsiteX6" fmla="*/ 3085616 w 7514000"/>
              <a:gd name="connsiteY6" fmla="*/ 5424227 h 6857555"/>
              <a:gd name="connsiteX7" fmla="*/ 130063 w 7514000"/>
              <a:gd name="connsiteY7" fmla="*/ 141158 h 6857555"/>
            </a:gdLst>
            <a:ahLst/>
            <a:cxnLst/>
            <a:rect l="l" t="t" r="r" b="b"/>
            <a:pathLst>
              <a:path w="7514000" h="6857555">
                <a:moveTo>
                  <a:pt x="0" y="53332"/>
                </a:moveTo>
                <a:lnTo>
                  <a:pt x="3055396" y="0"/>
                </a:lnTo>
                <a:lnTo>
                  <a:pt x="7514000" y="0"/>
                </a:lnTo>
                <a:lnTo>
                  <a:pt x="7514000" y="6781219"/>
                </a:lnTo>
                <a:lnTo>
                  <a:pt x="3140744" y="6857555"/>
                </a:lnTo>
                <a:lnTo>
                  <a:pt x="3141932" y="6839049"/>
                </a:lnTo>
                <a:cubicBezTo>
                  <a:pt x="3162005" y="6377251"/>
                  <a:pt x="3144309" y="5903933"/>
                  <a:pt x="3085616" y="5424227"/>
                </a:cubicBezTo>
                <a:cubicBezTo>
                  <a:pt x="2806819" y="3145626"/>
                  <a:pt x="1665722" y="1235231"/>
                  <a:pt x="130063" y="141158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376062" y="0"/>
            <a:ext cx="8815939" cy="6858000"/>
          </a:xfrm>
          <a:custGeom>
            <a:avLst/>
            <a:gdLst>
              <a:gd name="connsiteX0" fmla="*/ 0 w 8815939"/>
              <a:gd name="connsiteY0" fmla="*/ 0 h 6858000"/>
              <a:gd name="connsiteX1" fmla="*/ 8815939 w 8815939"/>
              <a:gd name="connsiteY1" fmla="*/ 0 h 6858000"/>
              <a:gd name="connsiteX2" fmla="*/ 8815939 w 8815939"/>
              <a:gd name="connsiteY2" fmla="*/ 6858000 h 6858000"/>
              <a:gd name="connsiteX3" fmla="*/ 4539176 w 8815939"/>
              <a:gd name="connsiteY3" fmla="*/ 6858000 h 6858000"/>
              <a:gd name="connsiteX4" fmla="*/ 4540407 w 8815939"/>
              <a:gd name="connsiteY4" fmla="*/ 6839049 h 6858000"/>
              <a:gd name="connsiteX5" fmla="*/ 4483399 w 8815939"/>
              <a:gd name="connsiteY5" fmla="*/ 5424227 h 6858000"/>
              <a:gd name="connsiteX6" fmla="*/ 1491528 w 8815939"/>
              <a:gd name="connsiteY6" fmla="*/ 141158 h 6858000"/>
              <a:gd name="connsiteX7" fmla="*/ 1279919 w 8815939"/>
              <a:gd name="connsiteY7" fmla="*/ 2 h 6858000"/>
              <a:gd name="connsiteX8" fmla="*/ 0 w 8815939"/>
              <a:gd name="connsiteY8" fmla="*/ 2 h 6858000"/>
            </a:gdLst>
            <a:ahLst/>
            <a:cxnLst/>
            <a:rect l="l" t="t" r="r" b="b"/>
            <a:pathLst>
              <a:path w="8815939" h="6858000">
                <a:moveTo>
                  <a:pt x="0" y="0"/>
                </a:moveTo>
                <a:lnTo>
                  <a:pt x="8815939" y="0"/>
                </a:lnTo>
                <a:lnTo>
                  <a:pt x="8815939" y="6858000"/>
                </a:lnTo>
                <a:lnTo>
                  <a:pt x="4539176" y="6858000"/>
                </a:lnTo>
                <a:lnTo>
                  <a:pt x="4540407" y="6839049"/>
                </a:lnTo>
                <a:cubicBezTo>
                  <a:pt x="4560728" y="6377251"/>
                  <a:pt x="4542814" y="5903933"/>
                  <a:pt x="4483399" y="5424227"/>
                </a:cubicBezTo>
                <a:cubicBezTo>
                  <a:pt x="4201177" y="3145626"/>
                  <a:pt x="3046058" y="1235231"/>
                  <a:pt x="1491528" y="141158"/>
                </a:cubicBezTo>
                <a:lnTo>
                  <a:pt x="1279919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6694083" y="4419272"/>
            <a:ext cx="619944" cy="619944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4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 flipV="1">
            <a:off x="6818054" y="4549244"/>
            <a:ext cx="372002" cy="36000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>
            <a:off x="6563009" y="5842789"/>
            <a:ext cx="882092" cy="882092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2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738450" y="6043033"/>
            <a:ext cx="531211" cy="48160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alphaModFix/>
          </a:blip>
          <a:srcRect t="1346" b="32439"/>
          <a:stretch>
            <a:fillRect/>
          </a:stretch>
        </p:blipFill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" name="标题 1"/>
          <p:cNvSpPr txBox="1"/>
          <p:nvPr/>
        </p:nvSpPr>
        <p:spPr>
          <a:xfrm>
            <a:off x="785950" y="1745061"/>
            <a:ext cx="1702796" cy="7591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5300">
                <a:ln w="12700">
                  <a:noFill/>
                </a:ln>
                <a:gradFill>
                  <a:gsLst>
                    <a:gs pos="0">
                      <a:srgbClr val="0F92D8">
                        <a:alpha val="10000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0800000" scaled="0"/>
                </a:gradFill>
                <a:latin typeface="Source Han Sans CN Bold"/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73100" y="4888792"/>
            <a:ext cx="5550590" cy="10188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57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562997" y="5299749"/>
            <a:ext cx="6356144" cy="31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23000"/>
                  </a:srgbClr>
                </a:solidFill>
                <a:latin typeface="Source Han Sans"/>
                <a:ea typeface="Source Han Sans"/>
                <a:cs typeface="Source Han Sans"/>
              </a:rPr>
              <a:t>PowerPoint  Design  - - - - - - - - - - - - - - - - - - 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20398" y="2810992"/>
            <a:ext cx="6079822" cy="20088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200">
                <a:ln w="635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实际案例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645972" y="716543"/>
            <a:ext cx="2677987" cy="33254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838325" y="-1107290"/>
            <a:ext cx="9350376" cy="9350372"/>
          </a:xfrm>
          <a:prstGeom prst="arc">
            <a:avLst>
              <a:gd name="adj1" fmla="val 18716968"/>
              <a:gd name="adj2" fmla="val 2846181"/>
            </a:avLst>
          </a:prstGeom>
          <a:noFill/>
          <a:ln w="12700" cap="sq"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1829582"/>
            <a:ext cx="6486182" cy="3490914"/>
          </a:xfrm>
          <a:custGeom>
            <a:avLst/>
            <a:gdLst>
              <a:gd name="connsiteX0" fmla="*/ 0 w 6486182"/>
              <a:gd name="connsiteY0" fmla="*/ 0 h 3490914"/>
              <a:gd name="connsiteX1" fmla="*/ 4740726 w 6486182"/>
              <a:gd name="connsiteY1" fmla="*/ 0 h 3490914"/>
              <a:gd name="connsiteX2" fmla="*/ 6486182 w 6486182"/>
              <a:gd name="connsiteY2" fmla="*/ 1745457 h 3490914"/>
              <a:gd name="connsiteX3" fmla="*/ 6486181 w 6486182"/>
              <a:gd name="connsiteY3" fmla="*/ 1745457 h 3490914"/>
              <a:gd name="connsiteX4" fmla="*/ 4740724 w 6486182"/>
              <a:gd name="connsiteY4" fmla="*/ 3490914 h 3490914"/>
              <a:gd name="connsiteX5" fmla="*/ 0 w 6486182"/>
              <a:gd name="connsiteY5" fmla="*/ 3490913 h 3490914"/>
            </a:gdLst>
            <a:ahLst/>
            <a:cxnLst/>
            <a:rect l="l" t="t" r="r" b="b"/>
            <a:pathLst>
              <a:path w="6486182" h="3490914">
                <a:moveTo>
                  <a:pt x="0" y="0"/>
                </a:moveTo>
                <a:lnTo>
                  <a:pt x="4740726" y="0"/>
                </a:lnTo>
                <a:cubicBezTo>
                  <a:pt x="5704714" y="0"/>
                  <a:pt x="6486182" y="781468"/>
                  <a:pt x="6486182" y="1745457"/>
                </a:cubicBezTo>
                <a:lnTo>
                  <a:pt x="6486181" y="1745457"/>
                </a:lnTo>
                <a:cubicBezTo>
                  <a:pt x="6486181" y="2709446"/>
                  <a:pt x="5704713" y="3490914"/>
                  <a:pt x="4740724" y="3490914"/>
                </a:cubicBezTo>
                <a:lnTo>
                  <a:pt x="0" y="349091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9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001588" y="1860108"/>
            <a:ext cx="744810" cy="851280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ahLst/>
            <a:cxnLst/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98000"/>
                  <a:lumOff val="2000"/>
                </a:schemeClr>
              </a:gs>
            </a:gsLst>
            <a:lin ang="5400000" scaled="0"/>
          </a:gradFill>
          <a:ln cap="sq">
            <a:noFill/>
          </a:ln>
          <a:effectLst>
            <a:outerShdw blurRad="330200" dist="203200" dir="5400000" sx="90000" sy="90000" algn="t" rotWithShape="0">
              <a:schemeClr val="accent1">
                <a:lumMod val="50000"/>
                <a:alpha val="6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050728" y="1916272"/>
            <a:ext cx="646527" cy="738949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ahLst/>
            <a:cxnLst/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2700000" scaled="0"/>
          </a:gra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885028" y="1868428"/>
            <a:ext cx="3340376" cy="82227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以销售部2024年度工作总结为例，展示总结的完整结构。</a:t>
            </a:r>
            <a:endParaRPr kumimoji="1"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7001588" y="4175502"/>
            <a:ext cx="744810" cy="851280"/>
            <a:chOff x="7001588" y="4175502"/>
            <a:chExt cx="744810" cy="851280"/>
          </a:xfrm>
        </p:grpSpPr>
        <p:sp>
          <p:nvSpPr>
            <p:cNvPr id="9" name="标题 1"/>
            <p:cNvSpPr txBox="1"/>
            <p:nvPr/>
          </p:nvSpPr>
          <p:spPr>
            <a:xfrm>
              <a:off x="7001588" y="4175502"/>
              <a:ext cx="744810" cy="851280"/>
            </a:xfrm>
            <a:custGeom>
              <a:avLst/>
              <a:gdLst>
                <a:gd name="T0" fmla="*/ 626 w 644"/>
                <a:gd name="T1" fmla="*/ 172 h 736"/>
                <a:gd name="T2" fmla="*/ 340 w 644"/>
                <a:gd name="T3" fmla="*/ 6 h 736"/>
                <a:gd name="T4" fmla="*/ 304 w 644"/>
                <a:gd name="T5" fmla="*/ 6 h 736"/>
                <a:gd name="T6" fmla="*/ 18 w 644"/>
                <a:gd name="T7" fmla="*/ 172 h 736"/>
                <a:gd name="T8" fmla="*/ 0 w 644"/>
                <a:gd name="T9" fmla="*/ 203 h 736"/>
                <a:gd name="T10" fmla="*/ 0 w 644"/>
                <a:gd name="T11" fmla="*/ 533 h 736"/>
                <a:gd name="T12" fmla="*/ 18 w 644"/>
                <a:gd name="T13" fmla="*/ 564 h 736"/>
                <a:gd name="T14" fmla="*/ 304 w 644"/>
                <a:gd name="T15" fmla="*/ 730 h 736"/>
                <a:gd name="T16" fmla="*/ 340 w 644"/>
                <a:gd name="T17" fmla="*/ 730 h 736"/>
                <a:gd name="T18" fmla="*/ 626 w 644"/>
                <a:gd name="T19" fmla="*/ 564 h 736"/>
                <a:gd name="T20" fmla="*/ 644 w 644"/>
                <a:gd name="T21" fmla="*/ 533 h 736"/>
                <a:gd name="T22" fmla="*/ 644 w 644"/>
                <a:gd name="T23" fmla="*/ 203 h 736"/>
                <a:gd name="T24" fmla="*/ 626 w 644"/>
                <a:gd name="T25" fmla="*/ 172 h 736"/>
              </a:gdLst>
              <a:ahLst/>
              <a:cxnLst/>
              <a:rect l="0" t="0" r="r" b="b"/>
              <a:pathLst>
                <a:path w="644" h="736">
                  <a:moveTo>
                    <a:pt x="626" y="172"/>
                  </a:moveTo>
                  <a:cubicBezTo>
                    <a:pt x="340" y="6"/>
                    <a:pt x="340" y="6"/>
                    <a:pt x="340" y="6"/>
                  </a:cubicBezTo>
                  <a:cubicBezTo>
                    <a:pt x="329" y="0"/>
                    <a:pt x="315" y="0"/>
                    <a:pt x="304" y="6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7" y="178"/>
                    <a:pt x="0" y="190"/>
                    <a:pt x="0" y="203"/>
                  </a:cubicBezTo>
                  <a:cubicBezTo>
                    <a:pt x="0" y="533"/>
                    <a:pt x="0" y="533"/>
                    <a:pt x="0" y="533"/>
                  </a:cubicBezTo>
                  <a:cubicBezTo>
                    <a:pt x="0" y="546"/>
                    <a:pt x="7" y="558"/>
                    <a:pt x="18" y="564"/>
                  </a:cubicBezTo>
                  <a:cubicBezTo>
                    <a:pt x="304" y="730"/>
                    <a:pt x="304" y="730"/>
                    <a:pt x="304" y="730"/>
                  </a:cubicBezTo>
                  <a:cubicBezTo>
                    <a:pt x="315" y="736"/>
                    <a:pt x="329" y="736"/>
                    <a:pt x="340" y="730"/>
                  </a:cubicBezTo>
                  <a:cubicBezTo>
                    <a:pt x="626" y="564"/>
                    <a:pt x="626" y="564"/>
                    <a:pt x="626" y="564"/>
                  </a:cubicBezTo>
                  <a:cubicBezTo>
                    <a:pt x="637" y="558"/>
                    <a:pt x="644" y="546"/>
                    <a:pt x="644" y="533"/>
                  </a:cubicBezTo>
                  <a:cubicBezTo>
                    <a:pt x="644" y="203"/>
                    <a:pt x="644" y="203"/>
                    <a:pt x="644" y="203"/>
                  </a:cubicBezTo>
                  <a:cubicBezTo>
                    <a:pt x="644" y="190"/>
                    <a:pt x="637" y="178"/>
                    <a:pt x="626" y="172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ln cap="sq">
              <a:noFill/>
            </a:ln>
            <a:effectLst>
              <a:outerShdw blurRad="330200" dist="203200" dir="5400000" sx="90000" sy="90000" algn="t" rotWithShape="0">
                <a:schemeClr val="accent2">
                  <a:lumMod val="50000"/>
                  <a:alpha val="65000"/>
                </a:schemeClr>
              </a:outerShdw>
            </a:effectLst>
          </p:spPr>
          <p:txBody>
            <a:bodyPr vert="horz" wrap="square" lIns="91440" tIns="45720" rIns="91440" bIns="4572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>
              <a:off x="7050728" y="4231668"/>
              <a:ext cx="646527" cy="738949"/>
            </a:xfrm>
            <a:custGeom>
              <a:avLst/>
              <a:gdLst>
                <a:gd name="T0" fmla="*/ 626 w 644"/>
                <a:gd name="T1" fmla="*/ 172 h 736"/>
                <a:gd name="T2" fmla="*/ 340 w 644"/>
                <a:gd name="T3" fmla="*/ 6 h 736"/>
                <a:gd name="T4" fmla="*/ 304 w 644"/>
                <a:gd name="T5" fmla="*/ 6 h 736"/>
                <a:gd name="T6" fmla="*/ 18 w 644"/>
                <a:gd name="T7" fmla="*/ 172 h 736"/>
                <a:gd name="T8" fmla="*/ 0 w 644"/>
                <a:gd name="T9" fmla="*/ 203 h 736"/>
                <a:gd name="T10" fmla="*/ 0 w 644"/>
                <a:gd name="T11" fmla="*/ 533 h 736"/>
                <a:gd name="T12" fmla="*/ 18 w 644"/>
                <a:gd name="T13" fmla="*/ 564 h 736"/>
                <a:gd name="T14" fmla="*/ 304 w 644"/>
                <a:gd name="T15" fmla="*/ 730 h 736"/>
                <a:gd name="T16" fmla="*/ 340 w 644"/>
                <a:gd name="T17" fmla="*/ 730 h 736"/>
                <a:gd name="T18" fmla="*/ 626 w 644"/>
                <a:gd name="T19" fmla="*/ 564 h 736"/>
                <a:gd name="T20" fmla="*/ 644 w 644"/>
                <a:gd name="T21" fmla="*/ 533 h 736"/>
                <a:gd name="T22" fmla="*/ 644 w 644"/>
                <a:gd name="T23" fmla="*/ 203 h 736"/>
                <a:gd name="T24" fmla="*/ 626 w 644"/>
                <a:gd name="T25" fmla="*/ 172 h 736"/>
              </a:gdLst>
              <a:ahLst/>
              <a:cxnLst/>
              <a:rect l="0" t="0" r="r" b="b"/>
              <a:pathLst>
                <a:path w="644" h="736">
                  <a:moveTo>
                    <a:pt x="626" y="172"/>
                  </a:moveTo>
                  <a:cubicBezTo>
                    <a:pt x="340" y="6"/>
                    <a:pt x="340" y="6"/>
                    <a:pt x="340" y="6"/>
                  </a:cubicBezTo>
                  <a:cubicBezTo>
                    <a:pt x="329" y="0"/>
                    <a:pt x="315" y="0"/>
                    <a:pt x="304" y="6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7" y="178"/>
                    <a:pt x="0" y="190"/>
                    <a:pt x="0" y="203"/>
                  </a:cubicBezTo>
                  <a:cubicBezTo>
                    <a:pt x="0" y="533"/>
                    <a:pt x="0" y="533"/>
                    <a:pt x="0" y="533"/>
                  </a:cubicBezTo>
                  <a:cubicBezTo>
                    <a:pt x="0" y="546"/>
                    <a:pt x="7" y="558"/>
                    <a:pt x="18" y="564"/>
                  </a:cubicBezTo>
                  <a:cubicBezTo>
                    <a:pt x="304" y="730"/>
                    <a:pt x="304" y="730"/>
                    <a:pt x="304" y="730"/>
                  </a:cubicBezTo>
                  <a:cubicBezTo>
                    <a:pt x="315" y="736"/>
                    <a:pt x="329" y="736"/>
                    <a:pt x="340" y="730"/>
                  </a:cubicBezTo>
                  <a:cubicBezTo>
                    <a:pt x="626" y="564"/>
                    <a:pt x="626" y="564"/>
                    <a:pt x="626" y="564"/>
                  </a:cubicBezTo>
                  <a:cubicBezTo>
                    <a:pt x="637" y="558"/>
                    <a:pt x="644" y="546"/>
                    <a:pt x="644" y="533"/>
                  </a:cubicBezTo>
                  <a:cubicBezTo>
                    <a:pt x="644" y="203"/>
                    <a:pt x="644" y="203"/>
                    <a:pt x="644" y="203"/>
                  </a:cubicBezTo>
                  <a:cubicBezTo>
                    <a:pt x="644" y="190"/>
                    <a:pt x="637" y="178"/>
                    <a:pt x="626" y="17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80000"/>
                    <a:lumOff val="20000"/>
                  </a:schemeClr>
                </a:gs>
              </a:gsLst>
              <a:lin ang="2700000" scaled="0"/>
            </a:gradFill>
            <a:ln cap="sq">
              <a:noFill/>
            </a:ln>
            <a:effectLst/>
          </p:spPr>
          <p:txBody>
            <a:bodyPr vert="horz" wrap="square" lIns="91440" tIns="45720" rIns="91440" bIns="45720" rtlCol="0" anchor="t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7239441" y="4467281"/>
              <a:ext cx="269101" cy="248936"/>
            </a:xfrm>
            <a:custGeom>
              <a:avLst/>
              <a:gdLst>
                <a:gd name="connsiteX0" fmla="*/ 2136435 w 5834559"/>
                <a:gd name="connsiteY0" fmla="*/ 643126 h 5397372"/>
                <a:gd name="connsiteX1" fmla="*/ 3716657 w 5834559"/>
                <a:gd name="connsiteY1" fmla="*/ 643126 h 5397372"/>
                <a:gd name="connsiteX2" fmla="*/ 3716657 w 5834559"/>
                <a:gd name="connsiteY2" fmla="*/ 1064855 h 5397372"/>
                <a:gd name="connsiteX3" fmla="*/ 2136435 w 5834559"/>
                <a:gd name="connsiteY3" fmla="*/ 1064855 h 5397372"/>
                <a:gd name="connsiteX4" fmla="*/ 693741 w 5834559"/>
                <a:gd name="connsiteY4" fmla="*/ 643126 h 5397372"/>
                <a:gd name="connsiteX5" fmla="*/ 1550121 w 5834559"/>
                <a:gd name="connsiteY5" fmla="*/ 643126 h 5397372"/>
                <a:gd name="connsiteX6" fmla="*/ 1550121 w 5834559"/>
                <a:gd name="connsiteY6" fmla="*/ 1064855 h 5397372"/>
                <a:gd name="connsiteX7" fmla="*/ 693741 w 5834559"/>
                <a:gd name="connsiteY7" fmla="*/ 1064855 h 5397372"/>
                <a:gd name="connsiteX8" fmla="*/ 421729 w 5834559"/>
                <a:gd name="connsiteY8" fmla="*/ 1336867 h 5397372"/>
                <a:gd name="connsiteX9" fmla="*/ 421729 w 5834559"/>
                <a:gd name="connsiteY9" fmla="*/ 2079805 h 5397372"/>
                <a:gd name="connsiteX10" fmla="*/ 5412133 w 5834559"/>
                <a:gd name="connsiteY10" fmla="*/ 2079805 h 5397372"/>
                <a:gd name="connsiteX11" fmla="*/ 5412133 w 5834559"/>
                <a:gd name="connsiteY11" fmla="*/ 1336867 h 5397372"/>
                <a:gd name="connsiteX12" fmla="*/ 5140113 w 5834559"/>
                <a:gd name="connsiteY12" fmla="*/ 1064855 h 5397372"/>
                <a:gd name="connsiteX13" fmla="*/ 4302971 w 5834559"/>
                <a:gd name="connsiteY13" fmla="*/ 1064855 h 5397372"/>
                <a:gd name="connsiteX14" fmla="*/ 4302971 w 5834559"/>
                <a:gd name="connsiteY14" fmla="*/ 643126 h 5397372"/>
                <a:gd name="connsiteX15" fmla="*/ 5140113 w 5834559"/>
                <a:gd name="connsiteY15" fmla="*/ 643126 h 5397372"/>
                <a:gd name="connsiteX16" fmla="*/ 5834559 w 5834559"/>
                <a:gd name="connsiteY16" fmla="*/ 1336867 h 5397372"/>
                <a:gd name="connsiteX17" fmla="*/ 5834559 w 5834559"/>
                <a:gd name="connsiteY17" fmla="*/ 4703631 h 5397372"/>
                <a:gd name="connsiteX18" fmla="*/ 5140818 w 5834559"/>
                <a:gd name="connsiteY18" fmla="*/ 5397372 h 5397372"/>
                <a:gd name="connsiteX19" fmla="*/ 693741 w 5834559"/>
                <a:gd name="connsiteY19" fmla="*/ 5397372 h 5397372"/>
                <a:gd name="connsiteX20" fmla="*/ 0 w 5834559"/>
                <a:gd name="connsiteY20" fmla="*/ 4703631 h 5397372"/>
                <a:gd name="connsiteX21" fmla="*/ 0 w 5834559"/>
                <a:gd name="connsiteY21" fmla="*/ 2501529 h 5397372"/>
                <a:gd name="connsiteX22" fmla="*/ 0 w 5834559"/>
                <a:gd name="connsiteY22" fmla="*/ 2079805 h 5397372"/>
                <a:gd name="connsiteX23" fmla="*/ 0 w 5834559"/>
                <a:gd name="connsiteY23" fmla="*/ 1336867 h 5397372"/>
                <a:gd name="connsiteX24" fmla="*/ 693741 w 5834559"/>
                <a:gd name="connsiteY24" fmla="*/ 643126 h 5397372"/>
                <a:gd name="connsiteX25" fmla="*/ 3997242 w 5834559"/>
                <a:gd name="connsiteY25" fmla="*/ 0 h 5397372"/>
                <a:gd name="connsiteX26" fmla="*/ 4208106 w 5834559"/>
                <a:gd name="connsiteY26" fmla="*/ 210864 h 5397372"/>
                <a:gd name="connsiteX27" fmla="*/ 4208106 w 5834559"/>
                <a:gd name="connsiteY27" fmla="*/ 1506961 h 5397372"/>
                <a:gd name="connsiteX28" fmla="*/ 3997242 w 5834559"/>
                <a:gd name="connsiteY28" fmla="*/ 1718528 h 5397372"/>
                <a:gd name="connsiteX29" fmla="*/ 3786378 w 5834559"/>
                <a:gd name="connsiteY29" fmla="*/ 1507664 h 5397372"/>
                <a:gd name="connsiteX30" fmla="*/ 3786378 w 5834559"/>
                <a:gd name="connsiteY30" fmla="*/ 210864 h 5397372"/>
                <a:gd name="connsiteX31" fmla="*/ 3997242 w 5834559"/>
                <a:gd name="connsiteY31" fmla="*/ 0 h 5397372"/>
                <a:gd name="connsiteX32" fmla="*/ 1836609 w 5834559"/>
                <a:gd name="connsiteY32" fmla="*/ 0 h 5397372"/>
                <a:gd name="connsiteX33" fmla="*/ 2047469 w 5834559"/>
                <a:gd name="connsiteY33" fmla="*/ 210864 h 5397372"/>
                <a:gd name="connsiteX34" fmla="*/ 2047469 w 5834559"/>
                <a:gd name="connsiteY34" fmla="*/ 1506961 h 5397372"/>
                <a:gd name="connsiteX35" fmla="*/ 1836609 w 5834559"/>
                <a:gd name="connsiteY35" fmla="*/ 1718528 h 5397372"/>
                <a:gd name="connsiteX36" fmla="*/ 1625745 w 5834559"/>
                <a:gd name="connsiteY36" fmla="*/ 1507664 h 5397372"/>
                <a:gd name="connsiteX37" fmla="*/ 1625745 w 5834559"/>
                <a:gd name="connsiteY37" fmla="*/ 210864 h 5397372"/>
                <a:gd name="connsiteX38" fmla="*/ 1836609 w 5834559"/>
                <a:gd name="connsiteY38" fmla="*/ 0 h 5397372"/>
              </a:gdLst>
              <a:ahLst/>
              <a:cxnLst/>
              <a:rect l="l" t="t" r="r" b="b"/>
              <a:pathLst>
                <a:path w="5834559" h="5397372">
                  <a:moveTo>
                    <a:pt x="2136435" y="643126"/>
                  </a:moveTo>
                  <a:lnTo>
                    <a:pt x="3716657" y="643126"/>
                  </a:lnTo>
                  <a:lnTo>
                    <a:pt x="3716657" y="1064855"/>
                  </a:lnTo>
                  <a:lnTo>
                    <a:pt x="2136435" y="1064855"/>
                  </a:lnTo>
                  <a:close/>
                  <a:moveTo>
                    <a:pt x="693741" y="643126"/>
                  </a:moveTo>
                  <a:lnTo>
                    <a:pt x="1550121" y="643126"/>
                  </a:lnTo>
                  <a:lnTo>
                    <a:pt x="1550121" y="1064855"/>
                  </a:lnTo>
                  <a:lnTo>
                    <a:pt x="693741" y="1064855"/>
                  </a:lnTo>
                  <a:cubicBezTo>
                    <a:pt x="543320" y="1064855"/>
                    <a:pt x="421729" y="1187151"/>
                    <a:pt x="421729" y="1336867"/>
                  </a:cubicBezTo>
                  <a:lnTo>
                    <a:pt x="421729" y="2079805"/>
                  </a:lnTo>
                  <a:lnTo>
                    <a:pt x="5412133" y="2079805"/>
                  </a:lnTo>
                  <a:lnTo>
                    <a:pt x="5412133" y="1336867"/>
                  </a:lnTo>
                  <a:cubicBezTo>
                    <a:pt x="5412133" y="1186446"/>
                    <a:pt x="5289830" y="1064855"/>
                    <a:pt x="5140113" y="1064855"/>
                  </a:cubicBezTo>
                  <a:lnTo>
                    <a:pt x="4302971" y="1064855"/>
                  </a:lnTo>
                  <a:lnTo>
                    <a:pt x="4302971" y="643126"/>
                  </a:lnTo>
                  <a:lnTo>
                    <a:pt x="5140113" y="643126"/>
                  </a:lnTo>
                  <a:cubicBezTo>
                    <a:pt x="5523184" y="643126"/>
                    <a:pt x="5833854" y="953797"/>
                    <a:pt x="5834559" y="1336867"/>
                  </a:cubicBezTo>
                  <a:lnTo>
                    <a:pt x="5834559" y="4703631"/>
                  </a:lnTo>
                  <a:cubicBezTo>
                    <a:pt x="5834559" y="5085292"/>
                    <a:pt x="5522479" y="5397372"/>
                    <a:pt x="5140818" y="5397372"/>
                  </a:cubicBezTo>
                  <a:lnTo>
                    <a:pt x="693741" y="5397372"/>
                  </a:lnTo>
                  <a:cubicBezTo>
                    <a:pt x="312080" y="5397372"/>
                    <a:pt x="0" y="5085292"/>
                    <a:pt x="0" y="4703631"/>
                  </a:cubicBezTo>
                  <a:lnTo>
                    <a:pt x="0" y="2501529"/>
                  </a:lnTo>
                  <a:lnTo>
                    <a:pt x="0" y="2079805"/>
                  </a:lnTo>
                  <a:lnTo>
                    <a:pt x="0" y="1336867"/>
                  </a:lnTo>
                  <a:cubicBezTo>
                    <a:pt x="0" y="953797"/>
                    <a:pt x="310671" y="643126"/>
                    <a:pt x="693741" y="643126"/>
                  </a:cubicBezTo>
                  <a:close/>
                  <a:moveTo>
                    <a:pt x="3997242" y="0"/>
                  </a:moveTo>
                  <a:cubicBezTo>
                    <a:pt x="4113920" y="0"/>
                    <a:pt x="4208106" y="94186"/>
                    <a:pt x="4208106" y="210864"/>
                  </a:cubicBezTo>
                  <a:lnTo>
                    <a:pt x="4208106" y="1506961"/>
                  </a:lnTo>
                  <a:cubicBezTo>
                    <a:pt x="4208106" y="1623639"/>
                    <a:pt x="4113920" y="1718528"/>
                    <a:pt x="3997242" y="1718528"/>
                  </a:cubicBezTo>
                  <a:cubicBezTo>
                    <a:pt x="3880564" y="1718528"/>
                    <a:pt x="3786378" y="1624342"/>
                    <a:pt x="3786378" y="1507664"/>
                  </a:cubicBezTo>
                  <a:lnTo>
                    <a:pt x="3786378" y="210864"/>
                  </a:lnTo>
                  <a:cubicBezTo>
                    <a:pt x="3786378" y="94186"/>
                    <a:pt x="3880564" y="0"/>
                    <a:pt x="3997242" y="0"/>
                  </a:cubicBezTo>
                  <a:close/>
                  <a:moveTo>
                    <a:pt x="1836609" y="0"/>
                  </a:moveTo>
                  <a:cubicBezTo>
                    <a:pt x="1953287" y="0"/>
                    <a:pt x="2047469" y="94186"/>
                    <a:pt x="2047469" y="210864"/>
                  </a:cubicBezTo>
                  <a:lnTo>
                    <a:pt x="2047469" y="1506961"/>
                  </a:lnTo>
                  <a:cubicBezTo>
                    <a:pt x="2047469" y="1623639"/>
                    <a:pt x="1953287" y="1718528"/>
                    <a:pt x="1836609" y="1718528"/>
                  </a:cubicBezTo>
                  <a:cubicBezTo>
                    <a:pt x="1719932" y="1718528"/>
                    <a:pt x="1625745" y="1624342"/>
                    <a:pt x="1625745" y="1507664"/>
                  </a:cubicBezTo>
                  <a:lnTo>
                    <a:pt x="1625745" y="210864"/>
                  </a:lnTo>
                  <a:cubicBezTo>
                    <a:pt x="1625745" y="94186"/>
                    <a:pt x="1719932" y="0"/>
                    <a:pt x="1836609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2" name="标题 1"/>
          <p:cNvSpPr txBox="1"/>
          <p:nvPr/>
        </p:nvSpPr>
        <p:spPr>
          <a:xfrm>
            <a:off x="7885028" y="4173741"/>
            <a:ext cx="3340376" cy="82227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通过实际案例，让观众更直观地理解总结的撰写方法。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-1311274" y="-580238"/>
            <a:ext cx="8296274" cy="8296270"/>
          </a:xfrm>
          <a:prstGeom prst="arc">
            <a:avLst>
              <a:gd name="adj1" fmla="val 19465670"/>
              <a:gd name="adj2" fmla="val 2211151"/>
            </a:avLst>
          </a:prstGeom>
          <a:noFill/>
          <a:ln w="12700" cap="sq"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60400" y="3133861"/>
            <a:ext cx="5087257" cy="88235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销售部2024年度工作总结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239441" y="2158930"/>
            <a:ext cx="269101" cy="253633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案例标题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3860800"/>
            <a:ext cx="1219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990011" y="1531022"/>
            <a:ext cx="6341277" cy="6215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9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B5F2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开头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90011" y="2312857"/>
            <a:ext cx="6343860" cy="1234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简述2024年销售部的工作范围和目标。
为后续的详细分析提供背景信息。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806284" y="4212120"/>
            <a:ext cx="39624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主体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806287" y="4624219"/>
            <a:ext cx="3960000" cy="9146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7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成绩：销售额增长20%，新客户拓展50家。
不足：部分区域市场占有率低，客户流失率高。
经验：精准营销策略有效。
教训：售后服务需加强。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142688" y="4212120"/>
            <a:ext cx="39624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结尾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142691" y="4624219"/>
            <a:ext cx="3960000" cy="9146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总结2024年的工作感悟，展望2025年的工作计划。
强调改进措施和未来发展方向。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438640" y="4288650"/>
            <a:ext cx="495034" cy="495106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76609" y="4288650"/>
            <a:ext cx="525299" cy="495106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959729" y="1533117"/>
            <a:ext cx="3708400" cy="2132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alphaModFix/>
          </a:blip>
          <a:srcRect l="73" t="22327" r="-73" b="38923"/>
          <a:stretch>
            <a:fillRect/>
          </a:stretch>
        </p:blipFill>
        <p:spPr>
          <a:xfrm>
            <a:off x="1427719" y="1678222"/>
            <a:ext cx="2781631" cy="172921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案例内容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660400" y="1832859"/>
            <a:ext cx="3200400" cy="715097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23000"/>
            </a:schemeClr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312955" y="84567"/>
            <a:ext cx="1590517" cy="2411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5300">
                <a:ln w="6350">
                  <a:noFill/>
                </a:ln>
                <a:gradFill>
                  <a:gsLst>
                    <a:gs pos="0">
                      <a:srgbClr val="0F92D8">
                        <a:alpha val="10000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0800000" scaled="0"/>
                </a:gradFill>
                <a:latin typeface="Source Han Sans CN Bold"/>
                <a:ea typeface="Source Han Sans CN Bold"/>
                <a:cs typeface="Source Han Sans CN Bold"/>
              </a:rPr>
              <a:t>05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7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1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76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936667" y="6033517"/>
            <a:ext cx="573436" cy="573436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936667" y="6033517"/>
            <a:ext cx="573436" cy="573436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3936667" y="6033517"/>
            <a:ext cx="573436" cy="573436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2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60000">
            <a:off x="4563412" y="11724"/>
            <a:ext cx="7514000" cy="6857555"/>
          </a:xfrm>
          <a:custGeom>
            <a:avLst/>
            <a:gdLst>
              <a:gd name="connsiteX0" fmla="*/ 0 w 7514000"/>
              <a:gd name="connsiteY0" fmla="*/ 53332 h 6857555"/>
              <a:gd name="connsiteX1" fmla="*/ 3055396 w 7514000"/>
              <a:gd name="connsiteY1" fmla="*/ 0 h 6857555"/>
              <a:gd name="connsiteX2" fmla="*/ 7514000 w 7514000"/>
              <a:gd name="connsiteY2" fmla="*/ 0 h 6857555"/>
              <a:gd name="connsiteX3" fmla="*/ 7514000 w 7514000"/>
              <a:gd name="connsiteY3" fmla="*/ 6781219 h 6857555"/>
              <a:gd name="connsiteX4" fmla="*/ 3140744 w 7514000"/>
              <a:gd name="connsiteY4" fmla="*/ 6857555 h 6857555"/>
              <a:gd name="connsiteX5" fmla="*/ 3141932 w 7514000"/>
              <a:gd name="connsiteY5" fmla="*/ 6839049 h 6857555"/>
              <a:gd name="connsiteX6" fmla="*/ 3085616 w 7514000"/>
              <a:gd name="connsiteY6" fmla="*/ 5424227 h 6857555"/>
              <a:gd name="connsiteX7" fmla="*/ 130063 w 7514000"/>
              <a:gd name="connsiteY7" fmla="*/ 141158 h 6857555"/>
            </a:gdLst>
            <a:ahLst/>
            <a:cxnLst/>
            <a:rect l="l" t="t" r="r" b="b"/>
            <a:pathLst>
              <a:path w="7514000" h="6857555">
                <a:moveTo>
                  <a:pt x="0" y="53332"/>
                </a:moveTo>
                <a:lnTo>
                  <a:pt x="3055396" y="0"/>
                </a:lnTo>
                <a:lnTo>
                  <a:pt x="7514000" y="0"/>
                </a:lnTo>
                <a:lnTo>
                  <a:pt x="7514000" y="6781219"/>
                </a:lnTo>
                <a:lnTo>
                  <a:pt x="3140744" y="6857555"/>
                </a:lnTo>
                <a:lnTo>
                  <a:pt x="3141932" y="6839049"/>
                </a:lnTo>
                <a:cubicBezTo>
                  <a:pt x="3162005" y="6377251"/>
                  <a:pt x="3144309" y="5903933"/>
                  <a:pt x="3085616" y="5424227"/>
                </a:cubicBezTo>
                <a:cubicBezTo>
                  <a:pt x="2806819" y="3145626"/>
                  <a:pt x="1665722" y="1235231"/>
                  <a:pt x="130063" y="141158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376062" y="0"/>
            <a:ext cx="8815939" cy="6858000"/>
          </a:xfrm>
          <a:custGeom>
            <a:avLst/>
            <a:gdLst>
              <a:gd name="connsiteX0" fmla="*/ 0 w 8815939"/>
              <a:gd name="connsiteY0" fmla="*/ 0 h 6858000"/>
              <a:gd name="connsiteX1" fmla="*/ 8815939 w 8815939"/>
              <a:gd name="connsiteY1" fmla="*/ 0 h 6858000"/>
              <a:gd name="connsiteX2" fmla="*/ 8815939 w 8815939"/>
              <a:gd name="connsiteY2" fmla="*/ 6858000 h 6858000"/>
              <a:gd name="connsiteX3" fmla="*/ 4539176 w 8815939"/>
              <a:gd name="connsiteY3" fmla="*/ 6858000 h 6858000"/>
              <a:gd name="connsiteX4" fmla="*/ 4540407 w 8815939"/>
              <a:gd name="connsiteY4" fmla="*/ 6839049 h 6858000"/>
              <a:gd name="connsiteX5" fmla="*/ 4483399 w 8815939"/>
              <a:gd name="connsiteY5" fmla="*/ 5424227 h 6858000"/>
              <a:gd name="connsiteX6" fmla="*/ 1491528 w 8815939"/>
              <a:gd name="connsiteY6" fmla="*/ 141158 h 6858000"/>
              <a:gd name="connsiteX7" fmla="*/ 1279919 w 8815939"/>
              <a:gd name="connsiteY7" fmla="*/ 2 h 6858000"/>
              <a:gd name="connsiteX8" fmla="*/ 0 w 8815939"/>
              <a:gd name="connsiteY8" fmla="*/ 2 h 6858000"/>
            </a:gdLst>
            <a:ahLst/>
            <a:cxnLst/>
            <a:rect l="l" t="t" r="r" b="b"/>
            <a:pathLst>
              <a:path w="8815939" h="6858000">
                <a:moveTo>
                  <a:pt x="0" y="0"/>
                </a:moveTo>
                <a:lnTo>
                  <a:pt x="8815939" y="0"/>
                </a:lnTo>
                <a:lnTo>
                  <a:pt x="8815939" y="6858000"/>
                </a:lnTo>
                <a:lnTo>
                  <a:pt x="4539176" y="6858000"/>
                </a:lnTo>
                <a:lnTo>
                  <a:pt x="4540407" y="6839049"/>
                </a:lnTo>
                <a:cubicBezTo>
                  <a:pt x="4560728" y="6377251"/>
                  <a:pt x="4542814" y="5903933"/>
                  <a:pt x="4483399" y="5424227"/>
                </a:cubicBezTo>
                <a:cubicBezTo>
                  <a:pt x="4201177" y="3145626"/>
                  <a:pt x="3046058" y="1235231"/>
                  <a:pt x="1491528" y="141158"/>
                </a:cubicBezTo>
                <a:lnTo>
                  <a:pt x="1279919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6694083" y="4419272"/>
            <a:ext cx="619944" cy="619944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4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 flipV="1">
            <a:off x="6818054" y="4549244"/>
            <a:ext cx="372002" cy="36000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>
            <a:off x="6563009" y="5842789"/>
            <a:ext cx="882092" cy="882092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2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738450" y="6043033"/>
            <a:ext cx="531211" cy="48160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alphaModFix/>
          </a:blip>
          <a:srcRect t="1346" b="32439"/>
          <a:stretch>
            <a:fillRect/>
          </a:stretch>
        </p:blipFill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" name="标题 1"/>
          <p:cNvSpPr txBox="1"/>
          <p:nvPr/>
        </p:nvSpPr>
        <p:spPr>
          <a:xfrm>
            <a:off x="785950" y="1745061"/>
            <a:ext cx="1702796" cy="7591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5300">
                <a:ln w="12700">
                  <a:noFill/>
                </a:ln>
                <a:gradFill>
                  <a:gsLst>
                    <a:gs pos="0">
                      <a:srgbClr val="0F92D8">
                        <a:alpha val="10000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0800000" scaled="0"/>
                </a:gradFill>
                <a:latin typeface="Source Han Sans CN Bold"/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73100" y="4888792"/>
            <a:ext cx="5550590" cy="10188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57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562997" y="5299749"/>
            <a:ext cx="6356144" cy="31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23000"/>
                  </a:srgbClr>
                </a:solidFill>
                <a:latin typeface="Source Han Sans"/>
                <a:ea typeface="Source Han Sans"/>
                <a:cs typeface="Source Han Sans"/>
              </a:rPr>
              <a:t>PowerPoint  Design  - - - - - - - - - - - - - - - - - - 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20398" y="2810992"/>
            <a:ext cx="6079822" cy="20088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200">
                <a:ln w="635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注意事项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645972" y="716543"/>
            <a:ext cx="2677987" cy="33254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73100" y="1493943"/>
            <a:ext cx="5299075" cy="4316307"/>
          </a:xfrm>
          <a:prstGeom prst="roundRect">
            <a:avLst>
              <a:gd name="adj" fmla="val 692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25854" y="2269650"/>
            <a:ext cx="4913875" cy="33589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不要简单罗列工作内容，而是要进行深入分析和总结。
突出重点，避免冗长和繁琐。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5854" y="1543050"/>
            <a:ext cx="4179118" cy="68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避免流水账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321147" y="1792056"/>
            <a:ext cx="278484" cy="301665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205538" y="1493943"/>
            <a:ext cx="5299075" cy="4316307"/>
          </a:xfrm>
          <a:prstGeom prst="roundRect">
            <a:avLst>
              <a:gd name="adj" fmla="val 582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90500" algn="ctr" rotWithShape="0">
              <a:schemeClr val="accent1">
                <a:lumMod val="75000"/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V="1">
            <a:off x="6276069" y="5764531"/>
            <a:ext cx="5158012" cy="45719"/>
          </a:xfrm>
          <a:custGeom>
            <a:avLst/>
            <a:gdLst>
              <a:gd name="connsiteX0" fmla="*/ 0 w 5158012"/>
              <a:gd name="connsiteY0" fmla="*/ 45719 h 45719"/>
              <a:gd name="connsiteX1" fmla="*/ 5153535 w 5158012"/>
              <a:gd name="connsiteY1" fmla="*/ 45719 h 45719"/>
              <a:gd name="connsiteX2" fmla="*/ 5158012 w 5158012"/>
              <a:gd name="connsiteY2" fmla="*/ 41242 h 45719"/>
              <a:gd name="connsiteX3" fmla="*/ 5158012 w 5158012"/>
              <a:gd name="connsiteY3" fmla="*/ 36103 h 45719"/>
              <a:gd name="connsiteX4" fmla="*/ 5125492 w 5158012"/>
              <a:gd name="connsiteY4" fmla="*/ 14177 h 45719"/>
              <a:gd name="connsiteX5" fmla="*/ 5055271 w 5158012"/>
              <a:gd name="connsiteY5" fmla="*/ 0 h 45719"/>
              <a:gd name="connsiteX6" fmla="*/ 117004 w 5158012"/>
              <a:gd name="connsiteY6" fmla="*/ 0 h 45719"/>
              <a:gd name="connsiteX7" fmla="*/ 46783 w 5158012"/>
              <a:gd name="connsiteY7" fmla="*/ 14177 h 45719"/>
            </a:gdLst>
            <a:ahLst/>
            <a:cxnLst/>
            <a:rect l="l" t="t" r="r" b="b"/>
            <a:pathLst>
              <a:path w="5158012" h="45719">
                <a:moveTo>
                  <a:pt x="0" y="45719"/>
                </a:moveTo>
                <a:lnTo>
                  <a:pt x="5153535" y="45719"/>
                </a:lnTo>
                <a:cubicBezTo>
                  <a:pt x="5156008" y="45719"/>
                  <a:pt x="5158012" y="43715"/>
                  <a:pt x="5158012" y="41242"/>
                </a:cubicBezTo>
                <a:lnTo>
                  <a:pt x="5158012" y="36103"/>
                </a:lnTo>
                <a:lnTo>
                  <a:pt x="5125492" y="14177"/>
                </a:lnTo>
                <a:cubicBezTo>
                  <a:pt x="5103909" y="5048"/>
                  <a:pt x="5080179" y="0"/>
                  <a:pt x="5055271" y="0"/>
                </a:cubicBezTo>
                <a:lnTo>
                  <a:pt x="117004" y="0"/>
                </a:lnTo>
                <a:cubicBezTo>
                  <a:pt x="92096" y="0"/>
                  <a:pt x="68366" y="5048"/>
                  <a:pt x="46783" y="14177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190500" sx="105000" sy="105000" algn="ctr" rotWithShape="0">
              <a:schemeClr val="accent2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57614" y="1792056"/>
            <a:ext cx="311722" cy="30166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520205" y="2266950"/>
            <a:ext cx="4913875" cy="32956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言之有物，用具体事例和数据支撑观点。
避免使用模糊不清的表述，增强总结的可信度。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520205" y="1543050"/>
            <a:ext cx="4179118" cy="68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避免空话套话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避免内容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 l="20000" t="1191" r="25924" b="2321"/>
          <a:stretch>
            <a:fillRect/>
          </a:stretch>
        </p:blipFill>
        <p:spPr>
          <a:xfrm>
            <a:off x="6766560" y="1256030"/>
            <a:ext cx="4752340" cy="4752340"/>
          </a:xfrm>
          <a:custGeom>
            <a:avLst/>
            <a:gdLst/>
            <a:ahLst/>
            <a:cxnLst/>
            <a:rect l="l" t="t" r="r" b="b"/>
            <a:pathLst>
              <a:path w="4752340" h="4752340">
                <a:moveTo>
                  <a:pt x="0" y="0"/>
                </a:moveTo>
                <a:lnTo>
                  <a:pt x="4752340" y="0"/>
                </a:lnTo>
                <a:lnTo>
                  <a:pt x="4752340" y="4752340"/>
                </a:lnTo>
                <a:lnTo>
                  <a:pt x="0" y="47523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11226800" y="1260074"/>
            <a:ext cx="292100" cy="4748296"/>
          </a:xfrm>
          <a:prstGeom prst="rect">
            <a:avLst/>
          </a:prstGeom>
          <a:solidFill>
            <a:schemeClr val="accent1">
              <a:alpha val="6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00" y="1846789"/>
            <a:ext cx="5524500" cy="4225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B5F2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简洁明了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0400" y="2285147"/>
            <a:ext cx="5524500" cy="1605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使用简洁明了的语言，避免冗长的句子和段落。
让读者能够快速抓住重点，提高阅读效率。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60400" y="4211529"/>
            <a:ext cx="5524500" cy="4225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B5F2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客观真实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0" y="4649887"/>
            <a:ext cx="5524500" cy="12630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如实反映工作情况，不夸大也不隐瞒。
保持客观公正的态度，增强总结的可信度。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398260" y="2095291"/>
            <a:ext cx="91440" cy="9144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398260" y="4462571"/>
            <a:ext cx="91440" cy="9144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6766560" y="1256030"/>
            <a:ext cx="2376170" cy="4752340"/>
            <a:chOff x="6766560" y="1256030"/>
            <a:chExt cx="2376170" cy="4752340"/>
          </a:xfrm>
        </p:grpSpPr>
        <p:grpSp>
          <p:nvGrpSpPr>
            <p:cNvPr id="12" name="组合 11"/>
            <p:cNvGrpSpPr/>
            <p:nvPr/>
          </p:nvGrpSpPr>
          <p:grpSpPr>
            <a:xfrm>
              <a:off x="6766560" y="1256030"/>
              <a:ext cx="2376170" cy="2376170"/>
              <a:chOff x="6766560" y="1256030"/>
              <a:chExt cx="2376170" cy="2376170"/>
            </a:xfrm>
          </p:grpSpPr>
          <p:sp>
            <p:nvSpPr>
              <p:cNvPr id="13" name="标题 1"/>
              <p:cNvSpPr txBox="1"/>
              <p:nvPr/>
            </p:nvSpPr>
            <p:spPr>
              <a:xfrm>
                <a:off x="6766560" y="1256030"/>
                <a:ext cx="2376170" cy="2376170"/>
              </a:xfrm>
              <a:prstGeom prst="rect">
                <a:avLst/>
              </a:prstGeom>
              <a:solidFill>
                <a:schemeClr val="accent1">
                  <a:alpha val="68000"/>
                </a:schemeClr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4" name="标题 1"/>
              <p:cNvSpPr txBox="1"/>
              <p:nvPr/>
            </p:nvSpPr>
            <p:spPr>
              <a:xfrm>
                <a:off x="7731154" y="2202021"/>
                <a:ext cx="446982" cy="484187"/>
              </a:xfrm>
              <a:custGeom>
                <a:avLst/>
                <a:gdLst>
                  <a:gd name="connsiteX0" fmla="*/ 712625 w 1425436"/>
                  <a:gd name="connsiteY0" fmla="*/ 111621 h 1544091"/>
                  <a:gd name="connsiteX1" fmla="*/ 902567 w 1425436"/>
                  <a:gd name="connsiteY1" fmla="*/ 190314 h 1544091"/>
                  <a:gd name="connsiteX2" fmla="*/ 981260 w 1425436"/>
                  <a:gd name="connsiteY2" fmla="*/ 380256 h 1544091"/>
                  <a:gd name="connsiteX3" fmla="*/ 902567 w 1425436"/>
                  <a:gd name="connsiteY3" fmla="*/ 570198 h 1544091"/>
                  <a:gd name="connsiteX4" fmla="*/ 712625 w 1425436"/>
                  <a:gd name="connsiteY4" fmla="*/ 648891 h 1544091"/>
                  <a:gd name="connsiteX5" fmla="*/ 522684 w 1425436"/>
                  <a:gd name="connsiteY5" fmla="*/ 570198 h 1544091"/>
                  <a:gd name="connsiteX6" fmla="*/ 444177 w 1425436"/>
                  <a:gd name="connsiteY6" fmla="*/ 380070 h 1544091"/>
                  <a:gd name="connsiteX7" fmla="*/ 522870 w 1425436"/>
                  <a:gd name="connsiteY7" fmla="*/ 190128 h 1544091"/>
                  <a:gd name="connsiteX8" fmla="*/ 712625 w 1425436"/>
                  <a:gd name="connsiteY8" fmla="*/ 111621 h 1544091"/>
                  <a:gd name="connsiteX9" fmla="*/ 712625 w 1425436"/>
                  <a:gd name="connsiteY9" fmla="*/ 0 h 1544091"/>
                  <a:gd name="connsiteX10" fmla="*/ 332556 w 1425436"/>
                  <a:gd name="connsiteY10" fmla="*/ 380070 h 1544091"/>
                  <a:gd name="connsiteX11" fmla="*/ 712625 w 1425436"/>
                  <a:gd name="connsiteY11" fmla="*/ 760140 h 1544091"/>
                  <a:gd name="connsiteX12" fmla="*/ 1092695 w 1425436"/>
                  <a:gd name="connsiteY12" fmla="*/ 380070 h 1544091"/>
                  <a:gd name="connsiteX13" fmla="*/ 712625 w 1425436"/>
                  <a:gd name="connsiteY13" fmla="*/ 0 h 1544091"/>
                  <a:gd name="connsiteX14" fmla="*/ 712625 w 1425436"/>
                  <a:gd name="connsiteY14" fmla="*/ 943012 h 1544091"/>
                  <a:gd name="connsiteX15" fmla="*/ 978842 w 1425436"/>
                  <a:gd name="connsiteY15" fmla="*/ 976685 h 1544091"/>
                  <a:gd name="connsiteX16" fmla="*/ 1146087 w 1425436"/>
                  <a:gd name="connsiteY16" fmla="*/ 1059470 h 1544091"/>
                  <a:gd name="connsiteX17" fmla="*/ 1248593 w 1425436"/>
                  <a:gd name="connsiteY17" fmla="*/ 1174440 h 1544091"/>
                  <a:gd name="connsiteX18" fmla="*/ 1310356 w 1425436"/>
                  <a:gd name="connsiteY18" fmla="*/ 1316385 h 1544091"/>
                  <a:gd name="connsiteX19" fmla="*/ 1296590 w 1425436"/>
                  <a:gd name="connsiteY19" fmla="*/ 1390241 h 1544091"/>
                  <a:gd name="connsiteX20" fmla="*/ 1208595 w 1425436"/>
                  <a:gd name="connsiteY20" fmla="*/ 1432285 h 1544091"/>
                  <a:gd name="connsiteX21" fmla="*/ 216842 w 1425436"/>
                  <a:gd name="connsiteY21" fmla="*/ 1432285 h 1544091"/>
                  <a:gd name="connsiteX22" fmla="*/ 128847 w 1425436"/>
                  <a:gd name="connsiteY22" fmla="*/ 1390241 h 1544091"/>
                  <a:gd name="connsiteX23" fmla="*/ 115081 w 1425436"/>
                  <a:gd name="connsiteY23" fmla="*/ 1316385 h 1544091"/>
                  <a:gd name="connsiteX24" fmla="*/ 176844 w 1425436"/>
                  <a:gd name="connsiteY24" fmla="*/ 1174440 h 1544091"/>
                  <a:gd name="connsiteX25" fmla="*/ 279350 w 1425436"/>
                  <a:gd name="connsiteY25" fmla="*/ 1059470 h 1544091"/>
                  <a:gd name="connsiteX26" fmla="*/ 446595 w 1425436"/>
                  <a:gd name="connsiteY26" fmla="*/ 976685 h 1544091"/>
                  <a:gd name="connsiteX27" fmla="*/ 712625 w 1425436"/>
                  <a:gd name="connsiteY27" fmla="*/ 943012 h 1544091"/>
                  <a:gd name="connsiteX28" fmla="*/ 712625 w 1425436"/>
                  <a:gd name="connsiteY28" fmla="*/ 831391 h 1544091"/>
                  <a:gd name="connsiteX29" fmla="*/ 8296 w 1425436"/>
                  <a:gd name="connsiteY29" fmla="*/ 1284387 h 1544091"/>
                  <a:gd name="connsiteX30" fmla="*/ 216842 w 1425436"/>
                  <a:gd name="connsiteY30" fmla="*/ 1544092 h 1544091"/>
                  <a:gd name="connsiteX31" fmla="*/ 1208595 w 1425436"/>
                  <a:gd name="connsiteY31" fmla="*/ 1544092 h 1544091"/>
                  <a:gd name="connsiteX32" fmla="*/ 1417141 w 1425436"/>
                  <a:gd name="connsiteY32" fmla="*/ 1284387 h 1544091"/>
                  <a:gd name="connsiteX33" fmla="*/ 712625 w 1425436"/>
                  <a:gd name="connsiteY33" fmla="*/ 831391 h 1544091"/>
                </a:gdLst>
                <a:ahLst/>
                <a:cxnLst/>
                <a:rect l="l" t="t" r="r" b="b"/>
                <a:pathLst>
                  <a:path w="1425436" h="1544091">
                    <a:moveTo>
                      <a:pt x="712625" y="111621"/>
                    </a:moveTo>
                    <a:cubicBezTo>
                      <a:pt x="784435" y="111621"/>
                      <a:pt x="851780" y="139526"/>
                      <a:pt x="902567" y="190314"/>
                    </a:cubicBezTo>
                    <a:cubicBezTo>
                      <a:pt x="953355" y="241102"/>
                      <a:pt x="981260" y="308446"/>
                      <a:pt x="981260" y="380256"/>
                    </a:cubicBezTo>
                    <a:cubicBezTo>
                      <a:pt x="981260" y="452065"/>
                      <a:pt x="953355" y="519410"/>
                      <a:pt x="902567" y="570198"/>
                    </a:cubicBezTo>
                    <a:cubicBezTo>
                      <a:pt x="851780" y="620985"/>
                      <a:pt x="784435" y="648891"/>
                      <a:pt x="712625" y="648891"/>
                    </a:cubicBezTo>
                    <a:cubicBezTo>
                      <a:pt x="640816" y="648891"/>
                      <a:pt x="573471" y="620985"/>
                      <a:pt x="522684" y="570198"/>
                    </a:cubicBezTo>
                    <a:cubicBezTo>
                      <a:pt x="472082" y="519224"/>
                      <a:pt x="444177" y="451693"/>
                      <a:pt x="444177" y="380070"/>
                    </a:cubicBezTo>
                    <a:cubicBezTo>
                      <a:pt x="444177" y="308446"/>
                      <a:pt x="472082" y="240916"/>
                      <a:pt x="522870" y="190128"/>
                    </a:cubicBezTo>
                    <a:cubicBezTo>
                      <a:pt x="573471" y="139526"/>
                      <a:pt x="641002" y="111621"/>
                      <a:pt x="712625" y="111621"/>
                    </a:cubicBezTo>
                    <a:moveTo>
                      <a:pt x="712625" y="0"/>
                    </a:moveTo>
                    <a:cubicBezTo>
                      <a:pt x="502778" y="0"/>
                      <a:pt x="332556" y="170036"/>
                      <a:pt x="332556" y="380070"/>
                    </a:cubicBezTo>
                    <a:cubicBezTo>
                      <a:pt x="332556" y="589917"/>
                      <a:pt x="502778" y="760140"/>
                      <a:pt x="712625" y="760140"/>
                    </a:cubicBezTo>
                    <a:cubicBezTo>
                      <a:pt x="922473" y="760140"/>
                      <a:pt x="1092695" y="589917"/>
                      <a:pt x="1092695" y="380070"/>
                    </a:cubicBezTo>
                    <a:cubicBezTo>
                      <a:pt x="1092881" y="170036"/>
                      <a:pt x="922659" y="0"/>
                      <a:pt x="712625" y="0"/>
                    </a:cubicBezTo>
                    <a:close/>
                    <a:moveTo>
                      <a:pt x="712625" y="943012"/>
                    </a:moveTo>
                    <a:cubicBezTo>
                      <a:pt x="813643" y="943012"/>
                      <a:pt x="903126" y="954360"/>
                      <a:pt x="978842" y="976685"/>
                    </a:cubicBezTo>
                    <a:cubicBezTo>
                      <a:pt x="1043582" y="995846"/>
                      <a:pt x="1099951" y="1023752"/>
                      <a:pt x="1146087" y="1059470"/>
                    </a:cubicBezTo>
                    <a:cubicBezTo>
                      <a:pt x="1186829" y="1091096"/>
                      <a:pt x="1220315" y="1128675"/>
                      <a:pt x="1248593" y="1174440"/>
                    </a:cubicBezTo>
                    <a:cubicBezTo>
                      <a:pt x="1273708" y="1215368"/>
                      <a:pt x="1293985" y="1261877"/>
                      <a:pt x="1310356" y="1316385"/>
                    </a:cubicBezTo>
                    <a:cubicBezTo>
                      <a:pt x="1320774" y="1350801"/>
                      <a:pt x="1306264" y="1377404"/>
                      <a:pt x="1296590" y="1390241"/>
                    </a:cubicBezTo>
                    <a:cubicBezTo>
                      <a:pt x="1276684" y="1417030"/>
                      <a:pt x="1244686" y="1432285"/>
                      <a:pt x="1208595" y="1432285"/>
                    </a:cubicBezTo>
                    <a:lnTo>
                      <a:pt x="216842" y="1432285"/>
                    </a:lnTo>
                    <a:cubicBezTo>
                      <a:pt x="180937" y="1432285"/>
                      <a:pt x="148753" y="1417030"/>
                      <a:pt x="128847" y="1390241"/>
                    </a:cubicBezTo>
                    <a:cubicBezTo>
                      <a:pt x="119359" y="1377404"/>
                      <a:pt x="104849" y="1350801"/>
                      <a:pt x="115081" y="1316385"/>
                    </a:cubicBezTo>
                    <a:cubicBezTo>
                      <a:pt x="131452" y="1261877"/>
                      <a:pt x="151543" y="1215368"/>
                      <a:pt x="176844" y="1174440"/>
                    </a:cubicBezTo>
                    <a:cubicBezTo>
                      <a:pt x="204936" y="1128675"/>
                      <a:pt x="238422" y="1090910"/>
                      <a:pt x="279350" y="1059470"/>
                    </a:cubicBezTo>
                    <a:cubicBezTo>
                      <a:pt x="325486" y="1023752"/>
                      <a:pt x="381855" y="995846"/>
                      <a:pt x="446595" y="976685"/>
                    </a:cubicBezTo>
                    <a:cubicBezTo>
                      <a:pt x="522125" y="954360"/>
                      <a:pt x="611794" y="943012"/>
                      <a:pt x="712625" y="943012"/>
                    </a:cubicBezTo>
                    <a:moveTo>
                      <a:pt x="712625" y="831391"/>
                    </a:moveTo>
                    <a:cubicBezTo>
                      <a:pt x="244561" y="831391"/>
                      <a:pt x="77501" y="1053331"/>
                      <a:pt x="8296" y="1284387"/>
                    </a:cubicBezTo>
                    <a:cubicBezTo>
                      <a:pt x="-30771" y="1414611"/>
                      <a:pt x="73037" y="1544092"/>
                      <a:pt x="216842" y="1544092"/>
                    </a:cubicBezTo>
                    <a:lnTo>
                      <a:pt x="1208595" y="1544092"/>
                    </a:lnTo>
                    <a:cubicBezTo>
                      <a:pt x="1352400" y="1544092"/>
                      <a:pt x="1456208" y="1414611"/>
                      <a:pt x="1417141" y="1284387"/>
                    </a:cubicBezTo>
                    <a:cubicBezTo>
                      <a:pt x="1347750" y="1053331"/>
                      <a:pt x="1180690" y="831391"/>
                      <a:pt x="712625" y="831391"/>
                    </a:cubicBez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  <p:sp>
          <p:nvSpPr>
            <p:cNvPr id="15" name="标题 1"/>
            <p:cNvSpPr txBox="1"/>
            <p:nvPr/>
          </p:nvSpPr>
          <p:spPr>
            <a:xfrm>
              <a:off x="6766560" y="3632200"/>
              <a:ext cx="2376170" cy="2376170"/>
            </a:xfrm>
            <a:prstGeom prst="rect">
              <a:avLst/>
            </a:prstGeom>
            <a:solidFill>
              <a:schemeClr val="accent2">
                <a:alpha val="68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7712551" y="4608336"/>
              <a:ext cx="484187" cy="423899"/>
            </a:xfrm>
            <a:custGeom>
              <a:avLst/>
              <a:gdLst>
                <a:gd name="connsiteX0" fmla="*/ 411292 w 822400"/>
                <a:gd name="connsiteY0" fmla="*/ 234366 h 720000"/>
                <a:gd name="connsiteX1" fmla="*/ 285658 w 822400"/>
                <a:gd name="connsiteY1" fmla="*/ 360000 h 720000"/>
                <a:gd name="connsiteX2" fmla="*/ 411292 w 822400"/>
                <a:gd name="connsiteY2" fmla="*/ 485635 h 720000"/>
                <a:gd name="connsiteX3" fmla="*/ 536927 w 822400"/>
                <a:gd name="connsiteY3" fmla="*/ 360000 h 720000"/>
                <a:gd name="connsiteX4" fmla="*/ 411292 w 822400"/>
                <a:gd name="connsiteY4" fmla="*/ 234366 h 720000"/>
                <a:gd name="connsiteX5" fmla="*/ 411292 w 822400"/>
                <a:gd name="connsiteY5" fmla="*/ 178938 h 720000"/>
                <a:gd name="connsiteX6" fmla="*/ 592354 w 822400"/>
                <a:gd name="connsiteY6" fmla="*/ 360000 h 720000"/>
                <a:gd name="connsiteX7" fmla="*/ 411292 w 822400"/>
                <a:gd name="connsiteY7" fmla="*/ 541063 h 720000"/>
                <a:gd name="connsiteX8" fmla="*/ 230230 w 822400"/>
                <a:gd name="connsiteY8" fmla="*/ 360000 h 720000"/>
                <a:gd name="connsiteX9" fmla="*/ 411292 w 822400"/>
                <a:gd name="connsiteY9" fmla="*/ 178938 h 720000"/>
                <a:gd name="connsiteX10" fmla="*/ 235403 w 822400"/>
                <a:gd name="connsiteY10" fmla="*/ 55427 h 720000"/>
                <a:gd name="connsiteX11" fmla="*/ 59514 w 822400"/>
                <a:gd name="connsiteY11" fmla="*/ 360000 h 720000"/>
                <a:gd name="connsiteX12" fmla="*/ 235403 w 822400"/>
                <a:gd name="connsiteY12" fmla="*/ 664573 h 720000"/>
                <a:gd name="connsiteX13" fmla="*/ 587089 w 822400"/>
                <a:gd name="connsiteY13" fmla="*/ 664573 h 720000"/>
                <a:gd name="connsiteX14" fmla="*/ 762978 w 822400"/>
                <a:gd name="connsiteY14" fmla="*/ 360000 h 720000"/>
                <a:gd name="connsiteX15" fmla="*/ 587089 w 822400"/>
                <a:gd name="connsiteY15" fmla="*/ 55427 h 720000"/>
                <a:gd name="connsiteX16" fmla="*/ 219883 w 822400"/>
                <a:gd name="connsiteY16" fmla="*/ 0 h 720000"/>
                <a:gd name="connsiteX17" fmla="*/ 602516 w 822400"/>
                <a:gd name="connsiteY17" fmla="*/ 0 h 720000"/>
                <a:gd name="connsiteX18" fmla="*/ 627274 w 822400"/>
                <a:gd name="connsiteY18" fmla="*/ 14319 h 720000"/>
                <a:gd name="connsiteX19" fmla="*/ 818590 w 822400"/>
                <a:gd name="connsiteY19" fmla="*/ 345682 h 720000"/>
                <a:gd name="connsiteX20" fmla="*/ 818590 w 822400"/>
                <a:gd name="connsiteY20" fmla="*/ 374319 h 720000"/>
                <a:gd name="connsiteX21" fmla="*/ 627366 w 822400"/>
                <a:gd name="connsiteY21" fmla="*/ 705682 h 720000"/>
                <a:gd name="connsiteX22" fmla="*/ 602608 w 822400"/>
                <a:gd name="connsiteY22" fmla="*/ 720000 h 720000"/>
                <a:gd name="connsiteX23" fmla="*/ 219976 w 822400"/>
                <a:gd name="connsiteY23" fmla="*/ 720000 h 720000"/>
                <a:gd name="connsiteX24" fmla="*/ 195218 w 822400"/>
                <a:gd name="connsiteY24" fmla="*/ 705682 h 720000"/>
                <a:gd name="connsiteX25" fmla="*/ 3810 w 822400"/>
                <a:gd name="connsiteY25" fmla="*/ 374319 h 720000"/>
                <a:gd name="connsiteX26" fmla="*/ 3810 w 822400"/>
                <a:gd name="connsiteY26" fmla="*/ 345682 h 720000"/>
                <a:gd name="connsiteX27" fmla="*/ 195126 w 822400"/>
                <a:gd name="connsiteY27" fmla="*/ 14319 h 720000"/>
                <a:gd name="connsiteX28" fmla="*/ 219883 w 822400"/>
                <a:gd name="connsiteY28" fmla="*/ 0 h 720000"/>
              </a:gdLst>
              <a:ahLst/>
              <a:cxnLst/>
              <a:rect l="l" t="t" r="r" b="b"/>
              <a:pathLst>
                <a:path w="822400" h="720000">
                  <a:moveTo>
                    <a:pt x="411292" y="234366"/>
                  </a:moveTo>
                  <a:cubicBezTo>
                    <a:pt x="342008" y="234366"/>
                    <a:pt x="285658" y="290716"/>
                    <a:pt x="285658" y="360000"/>
                  </a:cubicBezTo>
                  <a:cubicBezTo>
                    <a:pt x="285658" y="429284"/>
                    <a:pt x="342008" y="485635"/>
                    <a:pt x="411292" y="485635"/>
                  </a:cubicBezTo>
                  <a:cubicBezTo>
                    <a:pt x="480576" y="485635"/>
                    <a:pt x="536927" y="429284"/>
                    <a:pt x="536927" y="360000"/>
                  </a:cubicBezTo>
                  <a:cubicBezTo>
                    <a:pt x="536927" y="290716"/>
                    <a:pt x="480576" y="234366"/>
                    <a:pt x="411292" y="234366"/>
                  </a:cubicBezTo>
                  <a:close/>
                  <a:moveTo>
                    <a:pt x="411292" y="178938"/>
                  </a:moveTo>
                  <a:cubicBezTo>
                    <a:pt x="511153" y="178938"/>
                    <a:pt x="592354" y="260139"/>
                    <a:pt x="592354" y="360000"/>
                  </a:cubicBezTo>
                  <a:cubicBezTo>
                    <a:pt x="592354" y="459861"/>
                    <a:pt x="511153" y="541063"/>
                    <a:pt x="411292" y="541063"/>
                  </a:cubicBezTo>
                  <a:cubicBezTo>
                    <a:pt x="311431" y="541063"/>
                    <a:pt x="230230" y="459861"/>
                    <a:pt x="230230" y="360000"/>
                  </a:cubicBezTo>
                  <a:cubicBezTo>
                    <a:pt x="230230" y="260139"/>
                    <a:pt x="311431" y="178938"/>
                    <a:pt x="411292" y="178938"/>
                  </a:cubicBezTo>
                  <a:close/>
                  <a:moveTo>
                    <a:pt x="235403" y="55427"/>
                  </a:moveTo>
                  <a:lnTo>
                    <a:pt x="59514" y="360000"/>
                  </a:lnTo>
                  <a:lnTo>
                    <a:pt x="235403" y="664573"/>
                  </a:lnTo>
                  <a:lnTo>
                    <a:pt x="587089" y="664573"/>
                  </a:lnTo>
                  <a:lnTo>
                    <a:pt x="762978" y="360000"/>
                  </a:lnTo>
                  <a:lnTo>
                    <a:pt x="587089" y="55427"/>
                  </a:lnTo>
                  <a:close/>
                  <a:moveTo>
                    <a:pt x="219883" y="0"/>
                  </a:moveTo>
                  <a:lnTo>
                    <a:pt x="602516" y="0"/>
                  </a:lnTo>
                  <a:cubicBezTo>
                    <a:pt x="612678" y="0"/>
                    <a:pt x="622193" y="5450"/>
                    <a:pt x="627274" y="14319"/>
                  </a:cubicBezTo>
                  <a:lnTo>
                    <a:pt x="818590" y="345682"/>
                  </a:lnTo>
                  <a:cubicBezTo>
                    <a:pt x="823671" y="354550"/>
                    <a:pt x="823671" y="365451"/>
                    <a:pt x="818590" y="374319"/>
                  </a:cubicBezTo>
                  <a:lnTo>
                    <a:pt x="627366" y="705682"/>
                  </a:lnTo>
                  <a:cubicBezTo>
                    <a:pt x="622285" y="714550"/>
                    <a:pt x="612770" y="720000"/>
                    <a:pt x="602608" y="720000"/>
                  </a:cubicBezTo>
                  <a:lnTo>
                    <a:pt x="219976" y="720000"/>
                  </a:lnTo>
                  <a:cubicBezTo>
                    <a:pt x="209814" y="720000"/>
                    <a:pt x="200299" y="714550"/>
                    <a:pt x="195218" y="705682"/>
                  </a:cubicBezTo>
                  <a:lnTo>
                    <a:pt x="3810" y="374319"/>
                  </a:lnTo>
                  <a:cubicBezTo>
                    <a:pt x="-1271" y="365543"/>
                    <a:pt x="-1271" y="354550"/>
                    <a:pt x="3810" y="345682"/>
                  </a:cubicBezTo>
                  <a:lnTo>
                    <a:pt x="195126" y="14319"/>
                  </a:lnTo>
                  <a:cubicBezTo>
                    <a:pt x="200207" y="5450"/>
                    <a:pt x="209721" y="0"/>
                    <a:pt x="219883" y="0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7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语言风格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350" y="-12700"/>
            <a:ext cx="12179300" cy="68834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" y="0"/>
            <a:ext cx="5136363" cy="6858000"/>
          </a:xfrm>
          <a:custGeom>
            <a:avLst/>
            <a:gdLst>
              <a:gd name="connsiteX0" fmla="*/ 0 w 5136363"/>
              <a:gd name="connsiteY0" fmla="*/ 0 h 6858000"/>
              <a:gd name="connsiteX1" fmla="*/ 3327196 w 5136363"/>
              <a:gd name="connsiteY1" fmla="*/ 0 h 6858000"/>
              <a:gd name="connsiteX2" fmla="*/ 3506448 w 5136363"/>
              <a:gd name="connsiteY2" fmla="*/ 138730 h 6858000"/>
              <a:gd name="connsiteX3" fmla="*/ 5136363 w 5136363"/>
              <a:gd name="connsiteY3" fmla="*/ 3429000 h 6858000"/>
              <a:gd name="connsiteX4" fmla="*/ 3506448 w 5136363"/>
              <a:gd name="connsiteY4" fmla="*/ 6719270 h 6858000"/>
              <a:gd name="connsiteX5" fmla="*/ 3327197 w 5136363"/>
              <a:gd name="connsiteY5" fmla="*/ 6858000 h 6858000"/>
              <a:gd name="connsiteX6" fmla="*/ 0 w 5136363"/>
              <a:gd name="connsiteY6" fmla="*/ 6858000 h 6858000"/>
              <a:gd name="connsiteX7" fmla="*/ 0 w 5136363"/>
              <a:gd name="connsiteY7" fmla="*/ 0 h 6858000"/>
            </a:gdLst>
            <a:ahLst/>
            <a:cxnLst/>
            <a:rect l="l" t="t" r="r" b="b"/>
            <a:pathLst>
              <a:path w="5136363" h="6858000">
                <a:moveTo>
                  <a:pt x="0" y="0"/>
                </a:moveTo>
                <a:lnTo>
                  <a:pt x="3327196" y="0"/>
                </a:lnTo>
                <a:lnTo>
                  <a:pt x="3506448" y="138730"/>
                </a:lnTo>
                <a:cubicBezTo>
                  <a:pt x="4507739" y="951845"/>
                  <a:pt x="5136363" y="2124831"/>
                  <a:pt x="5136363" y="3429000"/>
                </a:cubicBezTo>
                <a:cubicBezTo>
                  <a:pt x="5136363" y="4733169"/>
                  <a:pt x="4507739" y="5906156"/>
                  <a:pt x="3506448" y="6719270"/>
                </a:cubicBezTo>
                <a:lnTo>
                  <a:pt x="33271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0" y="0"/>
            <a:ext cx="5044708" cy="6858000"/>
          </a:xfrm>
          <a:custGeom>
            <a:avLst/>
            <a:gdLst>
              <a:gd name="connsiteX0" fmla="*/ 0 w 5044708"/>
              <a:gd name="connsiteY0" fmla="*/ 0 h 6858000"/>
              <a:gd name="connsiteX1" fmla="*/ 3235541 w 5044708"/>
              <a:gd name="connsiteY1" fmla="*/ 0 h 6858000"/>
              <a:gd name="connsiteX2" fmla="*/ 3414793 w 5044708"/>
              <a:gd name="connsiteY2" fmla="*/ 138730 h 6858000"/>
              <a:gd name="connsiteX3" fmla="*/ 5044708 w 5044708"/>
              <a:gd name="connsiteY3" fmla="*/ 3429000 h 6858000"/>
              <a:gd name="connsiteX4" fmla="*/ 3414793 w 5044708"/>
              <a:gd name="connsiteY4" fmla="*/ 6719270 h 6858000"/>
              <a:gd name="connsiteX5" fmla="*/ 3235542 w 5044708"/>
              <a:gd name="connsiteY5" fmla="*/ 6858000 h 6858000"/>
              <a:gd name="connsiteX6" fmla="*/ 0 w 5044708"/>
              <a:gd name="connsiteY6" fmla="*/ 6858000 h 6858000"/>
              <a:gd name="connsiteX7" fmla="*/ 0 w 5044708"/>
              <a:gd name="connsiteY7" fmla="*/ 0 h 6858000"/>
            </a:gdLst>
            <a:ahLst/>
            <a:cxnLst/>
            <a:rect l="l" t="t" r="r" b="b"/>
            <a:pathLst>
              <a:path w="5044708" h="6858000">
                <a:moveTo>
                  <a:pt x="0" y="0"/>
                </a:moveTo>
                <a:lnTo>
                  <a:pt x="3235541" y="0"/>
                </a:lnTo>
                <a:lnTo>
                  <a:pt x="3414793" y="138730"/>
                </a:lnTo>
                <a:cubicBezTo>
                  <a:pt x="4416084" y="951845"/>
                  <a:pt x="5044708" y="2124831"/>
                  <a:pt x="5044708" y="3429000"/>
                </a:cubicBezTo>
                <a:cubicBezTo>
                  <a:pt x="5044708" y="4733169"/>
                  <a:pt x="4416084" y="5906156"/>
                  <a:pt x="3414793" y="6719270"/>
                </a:cubicBezTo>
                <a:lnTo>
                  <a:pt x="323554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751086" y="0"/>
            <a:ext cx="1638491" cy="6858000"/>
          </a:xfrm>
          <a:custGeom>
            <a:avLst/>
            <a:gdLst>
              <a:gd name="connsiteX0" fmla="*/ 0 w 5794376"/>
              <a:gd name="connsiteY0" fmla="*/ 0 h 6858000"/>
              <a:gd name="connsiteX1" fmla="*/ 4214742 w 5794376"/>
              <a:gd name="connsiteY1" fmla="*/ 0 h 6858000"/>
              <a:gd name="connsiteX2" fmla="*/ 4315210 w 5794376"/>
              <a:gd name="connsiteY2" fmla="*/ 87026 h 6858000"/>
              <a:gd name="connsiteX3" fmla="*/ 5794376 w 5794376"/>
              <a:gd name="connsiteY3" fmla="*/ 3429000 h 6858000"/>
              <a:gd name="connsiteX4" fmla="*/ 4315210 w 5794376"/>
              <a:gd name="connsiteY4" fmla="*/ 6770974 h 6858000"/>
              <a:gd name="connsiteX5" fmla="*/ 4214742 w 5794376"/>
              <a:gd name="connsiteY5" fmla="*/ 6858000 h 6858000"/>
              <a:gd name="connsiteX6" fmla="*/ 0 w 5794376"/>
              <a:gd name="connsiteY6" fmla="*/ 6858000 h 6858000"/>
              <a:gd name="connsiteX0-1" fmla="*/ 0 w 5794376"/>
              <a:gd name="connsiteY0-2" fmla="*/ 0 h 6858000"/>
              <a:gd name="connsiteX1-3" fmla="*/ 4214742 w 5794376"/>
              <a:gd name="connsiteY1-4" fmla="*/ 0 h 6858000"/>
              <a:gd name="connsiteX2-5" fmla="*/ 4315210 w 5794376"/>
              <a:gd name="connsiteY2-6" fmla="*/ 87026 h 6858000"/>
              <a:gd name="connsiteX3-7" fmla="*/ 5794376 w 5794376"/>
              <a:gd name="connsiteY3-8" fmla="*/ 3429000 h 6858000"/>
              <a:gd name="connsiteX4-9" fmla="*/ 4315210 w 5794376"/>
              <a:gd name="connsiteY4-10" fmla="*/ 6770974 h 6858000"/>
              <a:gd name="connsiteX5-11" fmla="*/ 4214742 w 5794376"/>
              <a:gd name="connsiteY5-12" fmla="*/ 6858000 h 6858000"/>
              <a:gd name="connsiteX6-13" fmla="*/ 0 w 5794376"/>
              <a:gd name="connsiteY6-14" fmla="*/ 6858000 h 6858000"/>
              <a:gd name="connsiteX7" fmla="*/ 88155 w 5794376"/>
              <a:gd name="connsiteY7" fmla="*/ 91440 h 6858000"/>
              <a:gd name="connsiteX0-15" fmla="*/ 0 w 5794376"/>
              <a:gd name="connsiteY0-16" fmla="*/ 0 h 6858000"/>
              <a:gd name="connsiteX1-17" fmla="*/ 4214742 w 5794376"/>
              <a:gd name="connsiteY1-18" fmla="*/ 0 h 6858000"/>
              <a:gd name="connsiteX2-19" fmla="*/ 4315210 w 5794376"/>
              <a:gd name="connsiteY2-20" fmla="*/ 87026 h 6858000"/>
              <a:gd name="connsiteX3-21" fmla="*/ 5794376 w 5794376"/>
              <a:gd name="connsiteY3-22" fmla="*/ 3429000 h 6858000"/>
              <a:gd name="connsiteX4-23" fmla="*/ 4315210 w 5794376"/>
              <a:gd name="connsiteY4-24" fmla="*/ 6770974 h 6858000"/>
              <a:gd name="connsiteX5-25" fmla="*/ 4214742 w 5794376"/>
              <a:gd name="connsiteY5-26" fmla="*/ 6858000 h 6858000"/>
              <a:gd name="connsiteX6-27" fmla="*/ 0 w 5794376"/>
              <a:gd name="connsiteY6-28" fmla="*/ 6858000 h 6858000"/>
              <a:gd name="connsiteX0-29" fmla="*/ 4214742 w 5794376"/>
              <a:gd name="connsiteY0-30" fmla="*/ 0 h 6858000"/>
              <a:gd name="connsiteX1-31" fmla="*/ 4315210 w 5794376"/>
              <a:gd name="connsiteY1-32" fmla="*/ 87026 h 6858000"/>
              <a:gd name="connsiteX2-33" fmla="*/ 5794376 w 5794376"/>
              <a:gd name="connsiteY2-34" fmla="*/ 3429000 h 6858000"/>
              <a:gd name="connsiteX3-35" fmla="*/ 4315210 w 5794376"/>
              <a:gd name="connsiteY3-36" fmla="*/ 6770974 h 6858000"/>
              <a:gd name="connsiteX4-37" fmla="*/ 4214742 w 5794376"/>
              <a:gd name="connsiteY4-38" fmla="*/ 6858000 h 6858000"/>
              <a:gd name="connsiteX5-39" fmla="*/ 0 w 5794376"/>
              <a:gd name="connsiteY5-40" fmla="*/ 6858000 h 6858000"/>
              <a:gd name="connsiteX0-41" fmla="*/ 0 w 1579634"/>
              <a:gd name="connsiteY0-42" fmla="*/ 0 h 6858000"/>
              <a:gd name="connsiteX1-43" fmla="*/ 100468 w 1579634"/>
              <a:gd name="connsiteY1-44" fmla="*/ 87026 h 6858000"/>
              <a:gd name="connsiteX2-45" fmla="*/ 1579634 w 1579634"/>
              <a:gd name="connsiteY2-46" fmla="*/ 3429000 h 6858000"/>
              <a:gd name="connsiteX3-47" fmla="*/ 100468 w 1579634"/>
              <a:gd name="connsiteY3-48" fmla="*/ 6770974 h 6858000"/>
              <a:gd name="connsiteX4-49" fmla="*/ 0 w 1579634"/>
              <a:gd name="connsiteY4-50" fmla="*/ 6858000 h 6858000"/>
            </a:gdLst>
            <a:ahLst/>
            <a:cxnLst/>
            <a:rect l="l" t="t" r="r" b="b"/>
            <a:pathLst>
              <a:path w="1579634" h="6858000">
                <a:moveTo>
                  <a:pt x="0" y="0"/>
                </a:moveTo>
                <a:lnTo>
                  <a:pt x="100468" y="87026"/>
                </a:lnTo>
                <a:cubicBezTo>
                  <a:pt x="1009150" y="912918"/>
                  <a:pt x="1579634" y="2104337"/>
                  <a:pt x="1579634" y="3429000"/>
                </a:cubicBezTo>
                <a:cubicBezTo>
                  <a:pt x="1579634" y="4753663"/>
                  <a:pt x="1009150" y="5945082"/>
                  <a:pt x="100468" y="6770974"/>
                </a:cubicBezTo>
                <a:lnTo>
                  <a:pt x="0" y="6858000"/>
                </a:lnTo>
              </a:path>
            </a:pathLst>
          </a:custGeom>
          <a:noFill/>
          <a:ln w="28575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651427" y="1044894"/>
            <a:ext cx="224795" cy="224795"/>
          </a:xfrm>
          <a:prstGeom prst="ellipse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100474" y="2017776"/>
            <a:ext cx="224795" cy="224795"/>
          </a:xfrm>
          <a:prstGeom prst="ellipse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260961" y="2990658"/>
            <a:ext cx="224795" cy="224795"/>
          </a:xfrm>
          <a:prstGeom prst="ellipse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222215" y="3963540"/>
            <a:ext cx="224795" cy="224795"/>
          </a:xfrm>
          <a:prstGeom prst="ellipse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325269" y="857064"/>
            <a:ext cx="547606" cy="5476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702602" y="1820847"/>
            <a:ext cx="547606" cy="5476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774550" y="2844312"/>
            <a:ext cx="547606" cy="5476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765007" y="3875966"/>
            <a:ext cx="547606" cy="5476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700540" y="1824650"/>
            <a:ext cx="547606" cy="540000"/>
          </a:xfrm>
          <a:prstGeom prst="ellipse">
            <a:avLst/>
          </a:prstGeom>
          <a:noFill/>
          <a:ln w="25400"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535374" y="1687114"/>
            <a:ext cx="4171519" cy="84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F92D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总结的结构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323207" y="860867"/>
            <a:ext cx="547606" cy="540000"/>
          </a:xfrm>
          <a:prstGeom prst="ellipse">
            <a:avLst/>
          </a:prstGeom>
          <a:noFill/>
          <a:ln w="25400"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083643" y="723331"/>
            <a:ext cx="4171519" cy="84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F92D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总结的定义与意义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762945" y="3879769"/>
            <a:ext cx="547606" cy="540000"/>
          </a:xfrm>
          <a:prstGeom prst="ellipse">
            <a:avLst/>
          </a:prstGeom>
          <a:noFill/>
          <a:ln w="25400"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04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590535" y="3742233"/>
            <a:ext cx="3892070" cy="84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F92D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实际案例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772488" y="2848115"/>
            <a:ext cx="547606" cy="540000"/>
          </a:xfrm>
          <a:prstGeom prst="ellipse">
            <a:avLst/>
          </a:prstGeom>
          <a:noFill/>
          <a:ln w="25400"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565826" y="2710579"/>
            <a:ext cx="4171519" cy="84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F92D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重点内容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482605" y="6075776"/>
            <a:ext cx="443813" cy="44381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0976443" y="5860415"/>
            <a:ext cx="1215557" cy="997585"/>
          </a:xfrm>
          <a:custGeom>
            <a:avLst/>
            <a:gdLst>
              <a:gd name="connsiteX0" fmla="*/ 834557 w 1215557"/>
              <a:gd name="connsiteY0" fmla="*/ 0 h 997585"/>
              <a:gd name="connsiteX1" fmla="*/ 1159404 w 1215557"/>
              <a:gd name="connsiteY1" fmla="*/ 65584 h 997585"/>
              <a:gd name="connsiteX2" fmla="*/ 1215557 w 1215557"/>
              <a:gd name="connsiteY2" fmla="*/ 96063 h 997585"/>
              <a:gd name="connsiteX3" fmla="*/ 1215557 w 1215557"/>
              <a:gd name="connsiteY3" fmla="*/ 997585 h 997585"/>
              <a:gd name="connsiteX4" fmla="*/ 16435 w 1215557"/>
              <a:gd name="connsiteY4" fmla="*/ 997585 h 997585"/>
              <a:gd name="connsiteX5" fmla="*/ 0 w 1215557"/>
              <a:gd name="connsiteY5" fmla="*/ 834557 h 997585"/>
              <a:gd name="connsiteX6" fmla="*/ 834557 w 1215557"/>
              <a:gd name="connsiteY6" fmla="*/ 0 h 997585"/>
            </a:gdLst>
            <a:ahLst/>
            <a:cxnLst/>
            <a:rect l="l" t="t" r="r" b="b"/>
            <a:pathLst>
              <a:path w="1215557" h="997585">
                <a:moveTo>
                  <a:pt x="834557" y="0"/>
                </a:moveTo>
                <a:cubicBezTo>
                  <a:pt x="949785" y="0"/>
                  <a:pt x="1059559" y="23353"/>
                  <a:pt x="1159404" y="65584"/>
                </a:cubicBezTo>
                <a:lnTo>
                  <a:pt x="1215557" y="96063"/>
                </a:lnTo>
                <a:lnTo>
                  <a:pt x="1215557" y="997585"/>
                </a:lnTo>
                <a:lnTo>
                  <a:pt x="16435" y="997585"/>
                </a:lnTo>
                <a:lnTo>
                  <a:pt x="0" y="834557"/>
                </a:lnTo>
                <a:cubicBezTo>
                  <a:pt x="0" y="373644"/>
                  <a:pt x="373644" y="0"/>
                  <a:pt x="834557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alphaModFix/>
          </a:blip>
          <a:srcRect t="60523"/>
          <a:stretch>
            <a:fillRect/>
          </a:stretch>
        </p:blipFill>
        <p:spPr>
          <a:xfrm rot="5400000">
            <a:off x="11108737" y="3030936"/>
            <a:ext cx="1656575" cy="341842"/>
          </a:xfrm>
          <a:custGeom>
            <a:avLst/>
            <a:gdLst/>
            <a:ahLst/>
            <a:cxnLst/>
            <a:rect l="l" t="t" r="r" b="b"/>
            <a:pathLst>
              <a:path w="1651000" h="342900">
                <a:moveTo>
                  <a:pt x="0" y="341842"/>
                </a:moveTo>
                <a:lnTo>
                  <a:pt x="0" y="0"/>
                </a:lnTo>
                <a:lnTo>
                  <a:pt x="1656575" y="0"/>
                </a:lnTo>
                <a:lnTo>
                  <a:pt x="1656575" y="341842"/>
                </a:lnTo>
                <a:lnTo>
                  <a:pt x="0" y="34184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1205501" y="2487973"/>
            <a:ext cx="2462213" cy="14773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9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目录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135802" y="3935853"/>
            <a:ext cx="2699839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dist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CONTENTS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5581619" y="4881806"/>
            <a:ext cx="547606" cy="5476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5579557" y="4885609"/>
            <a:ext cx="547606" cy="540000"/>
          </a:xfrm>
          <a:prstGeom prst="ellipse">
            <a:avLst/>
          </a:prstGeom>
          <a:noFill/>
          <a:ln w="25400"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05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424645" y="4748073"/>
            <a:ext cx="3892070" cy="84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F92D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注意事项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4975468" y="4936422"/>
            <a:ext cx="224795" cy="224795"/>
          </a:xfrm>
          <a:prstGeom prst="ellipse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4456436" y="5909305"/>
            <a:ext cx="224795" cy="224795"/>
          </a:xfrm>
          <a:prstGeom prst="ellipse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5217401" y="5806743"/>
            <a:ext cx="547606" cy="5476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5215339" y="5810546"/>
            <a:ext cx="547606" cy="540000"/>
          </a:xfrm>
          <a:prstGeom prst="ellipse">
            <a:avLst/>
          </a:prstGeom>
          <a:noFill/>
          <a:ln w="25400"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06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6058826" y="5806743"/>
            <a:ext cx="3892070" cy="7128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F92D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总结与展望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660400" y="1832859"/>
            <a:ext cx="3200400" cy="715097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23000"/>
            </a:schemeClr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312955" y="84567"/>
            <a:ext cx="1590517" cy="2411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5300">
                <a:ln w="6350">
                  <a:noFill/>
                </a:ln>
                <a:gradFill>
                  <a:gsLst>
                    <a:gs pos="0">
                      <a:srgbClr val="0F92D8">
                        <a:alpha val="10000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0800000" scaled="0"/>
                </a:gradFill>
                <a:latin typeface="Source Han Sans CN Bold"/>
                <a:ea typeface="Source Han Sans CN Bold"/>
                <a:cs typeface="Source Han Sans CN Bold"/>
              </a:rPr>
              <a:t>06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7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1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76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936667" y="6033517"/>
            <a:ext cx="573436" cy="573436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936667" y="6033517"/>
            <a:ext cx="573436" cy="573436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3936667" y="6033517"/>
            <a:ext cx="573436" cy="573436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2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60000">
            <a:off x="4563412" y="11724"/>
            <a:ext cx="7514000" cy="6857555"/>
          </a:xfrm>
          <a:custGeom>
            <a:avLst/>
            <a:gdLst>
              <a:gd name="connsiteX0" fmla="*/ 0 w 7514000"/>
              <a:gd name="connsiteY0" fmla="*/ 53332 h 6857555"/>
              <a:gd name="connsiteX1" fmla="*/ 3055396 w 7514000"/>
              <a:gd name="connsiteY1" fmla="*/ 0 h 6857555"/>
              <a:gd name="connsiteX2" fmla="*/ 7514000 w 7514000"/>
              <a:gd name="connsiteY2" fmla="*/ 0 h 6857555"/>
              <a:gd name="connsiteX3" fmla="*/ 7514000 w 7514000"/>
              <a:gd name="connsiteY3" fmla="*/ 6781219 h 6857555"/>
              <a:gd name="connsiteX4" fmla="*/ 3140744 w 7514000"/>
              <a:gd name="connsiteY4" fmla="*/ 6857555 h 6857555"/>
              <a:gd name="connsiteX5" fmla="*/ 3141932 w 7514000"/>
              <a:gd name="connsiteY5" fmla="*/ 6839049 h 6857555"/>
              <a:gd name="connsiteX6" fmla="*/ 3085616 w 7514000"/>
              <a:gd name="connsiteY6" fmla="*/ 5424227 h 6857555"/>
              <a:gd name="connsiteX7" fmla="*/ 130063 w 7514000"/>
              <a:gd name="connsiteY7" fmla="*/ 141158 h 6857555"/>
            </a:gdLst>
            <a:ahLst/>
            <a:cxnLst/>
            <a:rect l="l" t="t" r="r" b="b"/>
            <a:pathLst>
              <a:path w="7514000" h="6857555">
                <a:moveTo>
                  <a:pt x="0" y="53332"/>
                </a:moveTo>
                <a:lnTo>
                  <a:pt x="3055396" y="0"/>
                </a:lnTo>
                <a:lnTo>
                  <a:pt x="7514000" y="0"/>
                </a:lnTo>
                <a:lnTo>
                  <a:pt x="7514000" y="6781219"/>
                </a:lnTo>
                <a:lnTo>
                  <a:pt x="3140744" y="6857555"/>
                </a:lnTo>
                <a:lnTo>
                  <a:pt x="3141932" y="6839049"/>
                </a:lnTo>
                <a:cubicBezTo>
                  <a:pt x="3162005" y="6377251"/>
                  <a:pt x="3144309" y="5903933"/>
                  <a:pt x="3085616" y="5424227"/>
                </a:cubicBezTo>
                <a:cubicBezTo>
                  <a:pt x="2806819" y="3145626"/>
                  <a:pt x="1665722" y="1235231"/>
                  <a:pt x="130063" y="141158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376062" y="0"/>
            <a:ext cx="8815939" cy="6858000"/>
          </a:xfrm>
          <a:custGeom>
            <a:avLst/>
            <a:gdLst>
              <a:gd name="connsiteX0" fmla="*/ 0 w 8815939"/>
              <a:gd name="connsiteY0" fmla="*/ 0 h 6858000"/>
              <a:gd name="connsiteX1" fmla="*/ 8815939 w 8815939"/>
              <a:gd name="connsiteY1" fmla="*/ 0 h 6858000"/>
              <a:gd name="connsiteX2" fmla="*/ 8815939 w 8815939"/>
              <a:gd name="connsiteY2" fmla="*/ 6858000 h 6858000"/>
              <a:gd name="connsiteX3" fmla="*/ 4539176 w 8815939"/>
              <a:gd name="connsiteY3" fmla="*/ 6858000 h 6858000"/>
              <a:gd name="connsiteX4" fmla="*/ 4540407 w 8815939"/>
              <a:gd name="connsiteY4" fmla="*/ 6839049 h 6858000"/>
              <a:gd name="connsiteX5" fmla="*/ 4483399 w 8815939"/>
              <a:gd name="connsiteY5" fmla="*/ 5424227 h 6858000"/>
              <a:gd name="connsiteX6" fmla="*/ 1491528 w 8815939"/>
              <a:gd name="connsiteY6" fmla="*/ 141158 h 6858000"/>
              <a:gd name="connsiteX7" fmla="*/ 1279919 w 8815939"/>
              <a:gd name="connsiteY7" fmla="*/ 2 h 6858000"/>
              <a:gd name="connsiteX8" fmla="*/ 0 w 8815939"/>
              <a:gd name="connsiteY8" fmla="*/ 2 h 6858000"/>
            </a:gdLst>
            <a:ahLst/>
            <a:cxnLst/>
            <a:rect l="l" t="t" r="r" b="b"/>
            <a:pathLst>
              <a:path w="8815939" h="6858000">
                <a:moveTo>
                  <a:pt x="0" y="0"/>
                </a:moveTo>
                <a:lnTo>
                  <a:pt x="8815939" y="0"/>
                </a:lnTo>
                <a:lnTo>
                  <a:pt x="8815939" y="6858000"/>
                </a:lnTo>
                <a:lnTo>
                  <a:pt x="4539176" y="6858000"/>
                </a:lnTo>
                <a:lnTo>
                  <a:pt x="4540407" y="6839049"/>
                </a:lnTo>
                <a:cubicBezTo>
                  <a:pt x="4560728" y="6377251"/>
                  <a:pt x="4542814" y="5903933"/>
                  <a:pt x="4483399" y="5424227"/>
                </a:cubicBezTo>
                <a:cubicBezTo>
                  <a:pt x="4201177" y="3145626"/>
                  <a:pt x="3046058" y="1235231"/>
                  <a:pt x="1491528" y="141158"/>
                </a:cubicBezTo>
                <a:lnTo>
                  <a:pt x="1279919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6694083" y="4419272"/>
            <a:ext cx="619944" cy="619944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4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 flipV="1">
            <a:off x="6818054" y="4549244"/>
            <a:ext cx="372002" cy="36000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>
            <a:off x="6563009" y="5842789"/>
            <a:ext cx="882092" cy="882092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2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738450" y="6043033"/>
            <a:ext cx="531211" cy="48160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alphaModFix/>
          </a:blip>
          <a:srcRect t="1346" b="32439"/>
          <a:stretch>
            <a:fillRect/>
          </a:stretch>
        </p:blipFill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" name="标题 1"/>
          <p:cNvSpPr txBox="1"/>
          <p:nvPr/>
        </p:nvSpPr>
        <p:spPr>
          <a:xfrm>
            <a:off x="785950" y="1745061"/>
            <a:ext cx="1702796" cy="7591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5300">
                <a:ln w="12700">
                  <a:noFill/>
                </a:ln>
                <a:gradFill>
                  <a:gsLst>
                    <a:gs pos="0">
                      <a:srgbClr val="0F92D8">
                        <a:alpha val="10000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0800000" scaled="0"/>
                </a:gradFill>
                <a:latin typeface="Source Han Sans CN Bold"/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73100" y="4888792"/>
            <a:ext cx="5550590" cy="10188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57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562997" y="5299749"/>
            <a:ext cx="6356144" cy="31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23000"/>
                  </a:srgbClr>
                </a:solidFill>
                <a:latin typeface="Source Han Sans"/>
                <a:ea typeface="Source Han Sans"/>
                <a:cs typeface="Source Han Sans"/>
              </a:rPr>
              <a:t>PowerPoint  Design  - - - - - - - - - - - - - - - - - - 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20398" y="2810992"/>
            <a:ext cx="6079822" cy="20088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200">
                <a:ln w="635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总结与展望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645972" y="716543"/>
            <a:ext cx="2677987" cy="33254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 t="29431" b="39706"/>
          <a:stretch>
            <a:fillRect/>
          </a:stretch>
        </p:blipFill>
        <p:spPr>
          <a:xfrm>
            <a:off x="-600" y="1860550"/>
            <a:ext cx="12192000" cy="2106273"/>
          </a:xfrm>
          <a:custGeom>
            <a:avLst/>
            <a:gdLst/>
            <a:ahLst/>
            <a:cxnLst/>
            <a:rect l="l" t="t" r="r" b="b"/>
            <a:pathLst>
              <a:path w="12192000" h="2106273">
                <a:moveTo>
                  <a:pt x="0" y="0"/>
                </a:moveTo>
                <a:lnTo>
                  <a:pt x="12192000" y="0"/>
                </a:lnTo>
                <a:lnTo>
                  <a:pt x="12192000" y="2106273"/>
                </a:lnTo>
                <a:lnTo>
                  <a:pt x="0" y="210627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-1200" y="1860550"/>
            <a:ext cx="12193200" cy="210555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41158" y="3702205"/>
            <a:ext cx="3001188" cy="54864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2600000">
            <a:off x="660400" y="3655020"/>
            <a:ext cx="643050" cy="719354"/>
          </a:xfrm>
          <a:custGeom>
            <a:avLst/>
            <a:gdLst>
              <a:gd name="connsiteX0" fmla="*/ 318443 w 424614"/>
              <a:gd name="connsiteY0" fmla="*/ 446523 h 474998"/>
              <a:gd name="connsiteX1" fmla="*/ 28474 w 424614"/>
              <a:gd name="connsiteY1" fmla="*/ 368827 h 474998"/>
              <a:gd name="connsiteX2" fmla="*/ 106171 w 424614"/>
              <a:gd name="connsiteY2" fmla="*/ 78858 h 474998"/>
              <a:gd name="connsiteX3" fmla="*/ 145376 w 424614"/>
              <a:gd name="connsiteY3" fmla="*/ 61202 h 474998"/>
              <a:gd name="connsiteX4" fmla="*/ 172396 w 424614"/>
              <a:gd name="connsiteY4" fmla="*/ 55086 h 474998"/>
              <a:gd name="connsiteX5" fmla="*/ 204346 w 424614"/>
              <a:gd name="connsiteY5" fmla="*/ 0 h 474998"/>
              <a:gd name="connsiteX6" fmla="*/ 236542 w 424614"/>
              <a:gd name="connsiteY6" fmla="*/ 55510 h 474998"/>
              <a:gd name="connsiteX7" fmla="*/ 267247 w 424614"/>
              <a:gd name="connsiteY7" fmla="*/ 57651 h 474998"/>
              <a:gd name="connsiteX8" fmla="*/ 396140 w 424614"/>
              <a:gd name="connsiteY8" fmla="*/ 156555 h 474998"/>
              <a:gd name="connsiteX9" fmla="*/ 318443 w 424614"/>
              <a:gd name="connsiteY9" fmla="*/ 446523 h 474998"/>
            </a:gdLst>
            <a:ahLst/>
            <a:cxnLst/>
            <a:rect l="l" t="t" r="r" b="b"/>
            <a:pathLst>
              <a:path w="424614" h="474998">
                <a:moveTo>
                  <a:pt x="318443" y="446523"/>
                </a:moveTo>
                <a:cubicBezTo>
                  <a:pt x="216914" y="505141"/>
                  <a:pt x="87091" y="470355"/>
                  <a:pt x="28474" y="368827"/>
                </a:cubicBezTo>
                <a:cubicBezTo>
                  <a:pt x="-30144" y="267298"/>
                  <a:pt x="4642" y="137475"/>
                  <a:pt x="106171" y="78858"/>
                </a:cubicBezTo>
                <a:cubicBezTo>
                  <a:pt x="118862" y="71530"/>
                  <a:pt x="131995" y="65663"/>
                  <a:pt x="145376" y="61202"/>
                </a:cubicBezTo>
                <a:lnTo>
                  <a:pt x="172396" y="55086"/>
                </a:lnTo>
                <a:lnTo>
                  <a:pt x="204346" y="0"/>
                </a:lnTo>
                <a:lnTo>
                  <a:pt x="236542" y="55510"/>
                </a:lnTo>
                <a:lnTo>
                  <a:pt x="267247" y="57651"/>
                </a:lnTo>
                <a:cubicBezTo>
                  <a:pt x="319721" y="71712"/>
                  <a:pt x="366831" y="105790"/>
                  <a:pt x="396140" y="156555"/>
                </a:cubicBezTo>
                <a:cubicBezTo>
                  <a:pt x="454757" y="258083"/>
                  <a:pt x="419971" y="387906"/>
                  <a:pt x="318443" y="44652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50800" dist="38100" dir="8100000" algn="tr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61660" y="3813699"/>
            <a:ext cx="280714" cy="304080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361781" y="3774208"/>
            <a:ext cx="2312750" cy="3998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B5F2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掌握结构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07834" y="4375151"/>
            <a:ext cx="2810707" cy="16205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通过本次分享，希望大家掌握工作总结的基本结构。
明确开头、主体和结尾的撰写要点。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29436" y="3702205"/>
            <a:ext cx="3001188" cy="54864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2600000">
            <a:off x="4448676" y="3655020"/>
            <a:ext cx="643050" cy="719354"/>
          </a:xfrm>
          <a:custGeom>
            <a:avLst/>
            <a:gdLst>
              <a:gd name="connsiteX0" fmla="*/ 318443 w 424614"/>
              <a:gd name="connsiteY0" fmla="*/ 446523 h 474998"/>
              <a:gd name="connsiteX1" fmla="*/ 28474 w 424614"/>
              <a:gd name="connsiteY1" fmla="*/ 368827 h 474998"/>
              <a:gd name="connsiteX2" fmla="*/ 106171 w 424614"/>
              <a:gd name="connsiteY2" fmla="*/ 78858 h 474998"/>
              <a:gd name="connsiteX3" fmla="*/ 145376 w 424614"/>
              <a:gd name="connsiteY3" fmla="*/ 61202 h 474998"/>
              <a:gd name="connsiteX4" fmla="*/ 172396 w 424614"/>
              <a:gd name="connsiteY4" fmla="*/ 55086 h 474998"/>
              <a:gd name="connsiteX5" fmla="*/ 204346 w 424614"/>
              <a:gd name="connsiteY5" fmla="*/ 0 h 474998"/>
              <a:gd name="connsiteX6" fmla="*/ 236542 w 424614"/>
              <a:gd name="connsiteY6" fmla="*/ 55510 h 474998"/>
              <a:gd name="connsiteX7" fmla="*/ 267247 w 424614"/>
              <a:gd name="connsiteY7" fmla="*/ 57651 h 474998"/>
              <a:gd name="connsiteX8" fmla="*/ 396140 w 424614"/>
              <a:gd name="connsiteY8" fmla="*/ 156555 h 474998"/>
              <a:gd name="connsiteX9" fmla="*/ 318443 w 424614"/>
              <a:gd name="connsiteY9" fmla="*/ 446523 h 474998"/>
            </a:gdLst>
            <a:ahLst/>
            <a:cxnLst/>
            <a:rect l="l" t="t" r="r" b="b"/>
            <a:pathLst>
              <a:path w="424614" h="474998">
                <a:moveTo>
                  <a:pt x="318443" y="446523"/>
                </a:moveTo>
                <a:cubicBezTo>
                  <a:pt x="216914" y="505141"/>
                  <a:pt x="87091" y="470355"/>
                  <a:pt x="28474" y="368827"/>
                </a:cubicBezTo>
                <a:cubicBezTo>
                  <a:pt x="-30144" y="267298"/>
                  <a:pt x="4642" y="137475"/>
                  <a:pt x="106171" y="78858"/>
                </a:cubicBezTo>
                <a:cubicBezTo>
                  <a:pt x="118862" y="71530"/>
                  <a:pt x="131995" y="65663"/>
                  <a:pt x="145376" y="61202"/>
                </a:cubicBezTo>
                <a:lnTo>
                  <a:pt x="172396" y="55086"/>
                </a:lnTo>
                <a:lnTo>
                  <a:pt x="204346" y="0"/>
                </a:lnTo>
                <a:lnTo>
                  <a:pt x="236542" y="55510"/>
                </a:lnTo>
                <a:lnTo>
                  <a:pt x="267247" y="57651"/>
                </a:lnTo>
                <a:cubicBezTo>
                  <a:pt x="319721" y="71712"/>
                  <a:pt x="366831" y="105790"/>
                  <a:pt x="396140" y="156555"/>
                </a:cubicBezTo>
                <a:cubicBezTo>
                  <a:pt x="454757" y="258083"/>
                  <a:pt x="419971" y="387906"/>
                  <a:pt x="318443" y="446523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  <a:effectLst>
            <a:outerShdw blurRad="50800" dist="38100" dir="8100000" algn="tr" rotWithShape="0">
              <a:schemeClr val="accent2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638254" y="3827897"/>
            <a:ext cx="304080" cy="275683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150059" y="3774208"/>
            <a:ext cx="2312750" cy="3998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B5F2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突出重点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896110" y="4375151"/>
            <a:ext cx="2810707" cy="16205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学会突出工作成绩、不足和经验教训。
用数据和事实说话，增强总结的说服力。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517712" y="3702205"/>
            <a:ext cx="3001188" cy="54864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2600000">
            <a:off x="8236952" y="3655020"/>
            <a:ext cx="643050" cy="719354"/>
          </a:xfrm>
          <a:custGeom>
            <a:avLst/>
            <a:gdLst>
              <a:gd name="connsiteX0" fmla="*/ 318443 w 424614"/>
              <a:gd name="connsiteY0" fmla="*/ 446523 h 474998"/>
              <a:gd name="connsiteX1" fmla="*/ 28474 w 424614"/>
              <a:gd name="connsiteY1" fmla="*/ 368827 h 474998"/>
              <a:gd name="connsiteX2" fmla="*/ 106171 w 424614"/>
              <a:gd name="connsiteY2" fmla="*/ 78858 h 474998"/>
              <a:gd name="connsiteX3" fmla="*/ 145376 w 424614"/>
              <a:gd name="connsiteY3" fmla="*/ 61202 h 474998"/>
              <a:gd name="connsiteX4" fmla="*/ 172396 w 424614"/>
              <a:gd name="connsiteY4" fmla="*/ 55086 h 474998"/>
              <a:gd name="connsiteX5" fmla="*/ 204346 w 424614"/>
              <a:gd name="connsiteY5" fmla="*/ 0 h 474998"/>
              <a:gd name="connsiteX6" fmla="*/ 236542 w 424614"/>
              <a:gd name="connsiteY6" fmla="*/ 55510 h 474998"/>
              <a:gd name="connsiteX7" fmla="*/ 267247 w 424614"/>
              <a:gd name="connsiteY7" fmla="*/ 57651 h 474998"/>
              <a:gd name="connsiteX8" fmla="*/ 396140 w 424614"/>
              <a:gd name="connsiteY8" fmla="*/ 156555 h 474998"/>
              <a:gd name="connsiteX9" fmla="*/ 318443 w 424614"/>
              <a:gd name="connsiteY9" fmla="*/ 446523 h 474998"/>
            </a:gdLst>
            <a:ahLst/>
            <a:cxnLst/>
            <a:rect l="l" t="t" r="r" b="b"/>
            <a:pathLst>
              <a:path w="424614" h="474998">
                <a:moveTo>
                  <a:pt x="318443" y="446523"/>
                </a:moveTo>
                <a:cubicBezTo>
                  <a:pt x="216914" y="505141"/>
                  <a:pt x="87091" y="470355"/>
                  <a:pt x="28474" y="368827"/>
                </a:cubicBezTo>
                <a:cubicBezTo>
                  <a:pt x="-30144" y="267298"/>
                  <a:pt x="4642" y="137475"/>
                  <a:pt x="106171" y="78858"/>
                </a:cubicBezTo>
                <a:cubicBezTo>
                  <a:pt x="118862" y="71530"/>
                  <a:pt x="131995" y="65663"/>
                  <a:pt x="145376" y="61202"/>
                </a:cubicBezTo>
                <a:lnTo>
                  <a:pt x="172396" y="55086"/>
                </a:lnTo>
                <a:lnTo>
                  <a:pt x="204346" y="0"/>
                </a:lnTo>
                <a:lnTo>
                  <a:pt x="236542" y="55510"/>
                </a:lnTo>
                <a:lnTo>
                  <a:pt x="267247" y="57651"/>
                </a:lnTo>
                <a:cubicBezTo>
                  <a:pt x="319721" y="71712"/>
                  <a:pt x="366831" y="105790"/>
                  <a:pt x="396140" y="156555"/>
                </a:cubicBezTo>
                <a:cubicBezTo>
                  <a:pt x="454757" y="258083"/>
                  <a:pt x="419971" y="387906"/>
                  <a:pt x="318443" y="446523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  <a:effectLst>
            <a:outerShdw blurRad="50800" dist="38100" dir="8100000" algn="tr" rotWithShape="0">
              <a:schemeClr val="accent2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26531" y="3813699"/>
            <a:ext cx="304080" cy="30408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938335" y="3774208"/>
            <a:ext cx="2312750" cy="3998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B5F2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结合案例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684386" y="4375151"/>
            <a:ext cx="2810707" cy="16205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通过实际案例，让大家更好地理解总结的撰写方法。
学以致用，提高总结的实用性和针对性。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总结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377553" y="2071930"/>
            <a:ext cx="9781782" cy="1718558"/>
          </a:xfrm>
          <a:prstGeom prst="roundRect">
            <a:avLst>
              <a:gd name="adj" fmla="val 3785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377553" y="2037827"/>
            <a:ext cx="1933378" cy="1718558"/>
          </a:xfrm>
          <a:prstGeom prst="roundRect">
            <a:avLst>
              <a:gd name="adj" fmla="val 3785"/>
            </a:avLst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>
            <a:outerShdw blurRad="88900" dist="76200" algn="l" rotWithShape="0">
              <a:schemeClr val="accent3">
                <a:lumMod val="50000"/>
                <a:alpha val="14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000530" y="2191757"/>
            <a:ext cx="687423" cy="687423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484963" y="2987382"/>
            <a:ext cx="1718558" cy="7733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持续改进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740570" y="2066590"/>
            <a:ext cx="6989310" cy="17120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在今后的工作中，持续改进总结能力。
不断优化总结方法，提高工作效率。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377553" y="4170772"/>
            <a:ext cx="9781782" cy="1718558"/>
          </a:xfrm>
          <a:prstGeom prst="roundRect">
            <a:avLst>
              <a:gd name="adj" fmla="val 3785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377553" y="4139239"/>
            <a:ext cx="1933378" cy="1718558"/>
          </a:xfrm>
          <a:prstGeom prst="roundRect">
            <a:avLst>
              <a:gd name="adj" fmla="val 3785"/>
            </a:avLst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>
            <a:outerShdw blurRad="88900" dist="76200" algn="l" rotWithShape="0">
              <a:schemeClr val="accent2">
                <a:lumMod val="50000"/>
                <a:alpha val="14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484963" y="5096546"/>
            <a:ext cx="1718558" cy="7733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提升能力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740570" y="4179244"/>
            <a:ext cx="6989310" cy="17120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通过总结，不断提升个人和团队的工作能力。
为实现更高的工作目标奠定基础。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000530" y="4295549"/>
            <a:ext cx="687423" cy="687423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gradFill>
            <a:gsLst>
              <a:gs pos="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展望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60000">
            <a:off x="4563412" y="11724"/>
            <a:ext cx="7514000" cy="6857555"/>
          </a:xfrm>
          <a:custGeom>
            <a:avLst/>
            <a:gdLst>
              <a:gd name="connsiteX0" fmla="*/ 0 w 7514000"/>
              <a:gd name="connsiteY0" fmla="*/ 53332 h 6857555"/>
              <a:gd name="connsiteX1" fmla="*/ 3055396 w 7514000"/>
              <a:gd name="connsiteY1" fmla="*/ 0 h 6857555"/>
              <a:gd name="connsiteX2" fmla="*/ 7514000 w 7514000"/>
              <a:gd name="connsiteY2" fmla="*/ 0 h 6857555"/>
              <a:gd name="connsiteX3" fmla="*/ 7514000 w 7514000"/>
              <a:gd name="connsiteY3" fmla="*/ 6781219 h 6857555"/>
              <a:gd name="connsiteX4" fmla="*/ 3140744 w 7514000"/>
              <a:gd name="connsiteY4" fmla="*/ 6857555 h 6857555"/>
              <a:gd name="connsiteX5" fmla="*/ 3141932 w 7514000"/>
              <a:gd name="connsiteY5" fmla="*/ 6839049 h 6857555"/>
              <a:gd name="connsiteX6" fmla="*/ 3085616 w 7514000"/>
              <a:gd name="connsiteY6" fmla="*/ 5424227 h 6857555"/>
              <a:gd name="connsiteX7" fmla="*/ 130063 w 7514000"/>
              <a:gd name="connsiteY7" fmla="*/ 141158 h 6857555"/>
            </a:gdLst>
            <a:ahLst/>
            <a:cxnLst/>
            <a:rect l="l" t="t" r="r" b="b"/>
            <a:pathLst>
              <a:path w="7514000" h="6857555">
                <a:moveTo>
                  <a:pt x="0" y="53332"/>
                </a:moveTo>
                <a:lnTo>
                  <a:pt x="3055396" y="0"/>
                </a:lnTo>
                <a:lnTo>
                  <a:pt x="7514000" y="0"/>
                </a:lnTo>
                <a:lnTo>
                  <a:pt x="7514000" y="6781219"/>
                </a:lnTo>
                <a:lnTo>
                  <a:pt x="3140744" y="6857555"/>
                </a:lnTo>
                <a:lnTo>
                  <a:pt x="3141932" y="6839049"/>
                </a:lnTo>
                <a:cubicBezTo>
                  <a:pt x="3162005" y="6377251"/>
                  <a:pt x="3144309" y="5903933"/>
                  <a:pt x="3085616" y="5424227"/>
                </a:cubicBezTo>
                <a:cubicBezTo>
                  <a:pt x="2806819" y="3145626"/>
                  <a:pt x="1665722" y="1235231"/>
                  <a:pt x="130063" y="141158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376062" y="0"/>
            <a:ext cx="8815939" cy="6858000"/>
          </a:xfrm>
          <a:custGeom>
            <a:avLst/>
            <a:gdLst>
              <a:gd name="connsiteX0" fmla="*/ 0 w 8815939"/>
              <a:gd name="connsiteY0" fmla="*/ 0 h 6858000"/>
              <a:gd name="connsiteX1" fmla="*/ 8815939 w 8815939"/>
              <a:gd name="connsiteY1" fmla="*/ 0 h 6858000"/>
              <a:gd name="connsiteX2" fmla="*/ 8815939 w 8815939"/>
              <a:gd name="connsiteY2" fmla="*/ 6858000 h 6858000"/>
              <a:gd name="connsiteX3" fmla="*/ 4539176 w 8815939"/>
              <a:gd name="connsiteY3" fmla="*/ 6858000 h 6858000"/>
              <a:gd name="connsiteX4" fmla="*/ 4540407 w 8815939"/>
              <a:gd name="connsiteY4" fmla="*/ 6839049 h 6858000"/>
              <a:gd name="connsiteX5" fmla="*/ 4483399 w 8815939"/>
              <a:gd name="connsiteY5" fmla="*/ 5424227 h 6858000"/>
              <a:gd name="connsiteX6" fmla="*/ 1491528 w 8815939"/>
              <a:gd name="connsiteY6" fmla="*/ 141158 h 6858000"/>
              <a:gd name="connsiteX7" fmla="*/ 1279919 w 8815939"/>
              <a:gd name="connsiteY7" fmla="*/ 2 h 6858000"/>
              <a:gd name="connsiteX8" fmla="*/ 0 w 8815939"/>
              <a:gd name="connsiteY8" fmla="*/ 2 h 6858000"/>
            </a:gdLst>
            <a:ahLst/>
            <a:cxnLst/>
            <a:rect l="l" t="t" r="r" b="b"/>
            <a:pathLst>
              <a:path w="8815939" h="6858000">
                <a:moveTo>
                  <a:pt x="0" y="0"/>
                </a:moveTo>
                <a:lnTo>
                  <a:pt x="8815939" y="0"/>
                </a:lnTo>
                <a:lnTo>
                  <a:pt x="8815939" y="6858000"/>
                </a:lnTo>
                <a:lnTo>
                  <a:pt x="4539176" y="6858000"/>
                </a:lnTo>
                <a:lnTo>
                  <a:pt x="4540407" y="6839049"/>
                </a:lnTo>
                <a:cubicBezTo>
                  <a:pt x="4560728" y="6377251"/>
                  <a:pt x="4542814" y="5903933"/>
                  <a:pt x="4483399" y="5424227"/>
                </a:cubicBezTo>
                <a:cubicBezTo>
                  <a:pt x="4201177" y="3145626"/>
                  <a:pt x="3046058" y="1235231"/>
                  <a:pt x="1491528" y="141158"/>
                </a:cubicBezTo>
                <a:lnTo>
                  <a:pt x="1279919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45972" y="716543"/>
            <a:ext cx="2677987" cy="33254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58245" y="5300120"/>
            <a:ext cx="2677987" cy="4699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23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98838" y="5371240"/>
            <a:ext cx="302481" cy="32766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7782" tIns="43891" rIns="87782" bIns="43891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673068" y="5300120"/>
            <a:ext cx="2550196" cy="4699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23000"/>
            </a:schemeClr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812865" y="5394428"/>
            <a:ext cx="304072" cy="281286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7782" tIns="43891" rIns="87782" bIns="43891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0400" y="4504745"/>
            <a:ext cx="5550590" cy="7648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57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298436" y="6235700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298436" y="6235700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1298436" y="6235700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881005" y="6588839"/>
            <a:ext cx="231754" cy="231754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881005" y="6588839"/>
            <a:ext cx="231754" cy="231754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1881005" y="6588839"/>
            <a:ext cx="231754" cy="231754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76300" y="6406143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76300" y="6406143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476300" y="6406143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flipH="1">
            <a:off x="6694083" y="4419272"/>
            <a:ext cx="619944" cy="619944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3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 flipV="1">
            <a:off x="6818054" y="4549244"/>
            <a:ext cx="372002" cy="36000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5184990">
            <a:off x="6557352" y="3280464"/>
            <a:ext cx="373398" cy="3733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57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flipH="1">
            <a:off x="6563009" y="5842789"/>
            <a:ext cx="882092" cy="882092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3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738450" y="6043033"/>
            <a:ext cx="531211" cy="48160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3936667" y="6283835"/>
            <a:ext cx="573436" cy="573436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3936667" y="6283835"/>
            <a:ext cx="573436" cy="573436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flipH="1">
            <a:off x="3936667" y="6283835"/>
            <a:ext cx="573436" cy="573436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alphaModFix/>
          </a:blip>
          <a:srcRect l="18192" r="18192"/>
          <a:stretch>
            <a:fillRect/>
          </a:stretch>
        </p:blipFill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5" name="标题 1"/>
          <p:cNvSpPr txBox="1"/>
          <p:nvPr/>
        </p:nvSpPr>
        <p:spPr>
          <a:xfrm>
            <a:off x="520055" y="1570948"/>
            <a:ext cx="3874143" cy="13234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8000" dirty="0" smtClean="0">
                <a:ln w="12700">
                  <a:noFill/>
                </a:ln>
                <a:gradFill>
                  <a:gsLst>
                    <a:gs pos="0">
                      <a:srgbClr val="D9F0FC">
                        <a:alpha val="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6200000" scaled="0"/>
                </a:gradFill>
                <a:latin typeface="Source Han Sans CN Bold"/>
                <a:ea typeface="Source Han Sans CN Bold"/>
                <a:cs typeface="Source Han Sans CN Bold"/>
              </a:rPr>
              <a:t>2025</a:t>
            </a:r>
            <a:endParaRPr kumimoji="1" lang="zh-CN" altLang="en-US" dirty="0"/>
          </a:p>
        </p:txBody>
      </p:sp>
      <p:sp>
        <p:nvSpPr>
          <p:cNvPr id="36" name="标题 1"/>
          <p:cNvSpPr txBox="1"/>
          <p:nvPr/>
        </p:nvSpPr>
        <p:spPr>
          <a:xfrm>
            <a:off x="562997" y="4780668"/>
            <a:ext cx="6356144" cy="31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23000"/>
                  </a:srgbClr>
                </a:solidFill>
                <a:latin typeface="Source Han Sans"/>
                <a:ea typeface="Source Han Sans"/>
                <a:cs typeface="Source Han Sans"/>
              </a:rPr>
              <a:t>PowerPoint  Design  - - - - - - - - - - - - - - - - - - </a:t>
            </a: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617482" y="2407140"/>
            <a:ext cx="6024833" cy="2094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5200" dirty="0" err="1">
                <a:ln w="635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谢谢大家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660400" y="1832859"/>
            <a:ext cx="3200400" cy="715097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23000"/>
            </a:schemeClr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312955" y="84567"/>
            <a:ext cx="1590517" cy="2411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5300">
                <a:ln w="6350">
                  <a:noFill/>
                </a:ln>
                <a:gradFill>
                  <a:gsLst>
                    <a:gs pos="0">
                      <a:srgbClr val="0F92D8">
                        <a:alpha val="10000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0800000" scaled="0"/>
                </a:gra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7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1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76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936667" y="6033517"/>
            <a:ext cx="573436" cy="573436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936667" y="6033517"/>
            <a:ext cx="573436" cy="573436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3936667" y="6033517"/>
            <a:ext cx="573436" cy="573436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2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60000">
            <a:off x="4563412" y="11724"/>
            <a:ext cx="7514000" cy="6857555"/>
          </a:xfrm>
          <a:custGeom>
            <a:avLst/>
            <a:gdLst>
              <a:gd name="connsiteX0" fmla="*/ 0 w 7514000"/>
              <a:gd name="connsiteY0" fmla="*/ 53332 h 6857555"/>
              <a:gd name="connsiteX1" fmla="*/ 3055396 w 7514000"/>
              <a:gd name="connsiteY1" fmla="*/ 0 h 6857555"/>
              <a:gd name="connsiteX2" fmla="*/ 7514000 w 7514000"/>
              <a:gd name="connsiteY2" fmla="*/ 0 h 6857555"/>
              <a:gd name="connsiteX3" fmla="*/ 7514000 w 7514000"/>
              <a:gd name="connsiteY3" fmla="*/ 6781219 h 6857555"/>
              <a:gd name="connsiteX4" fmla="*/ 3140744 w 7514000"/>
              <a:gd name="connsiteY4" fmla="*/ 6857555 h 6857555"/>
              <a:gd name="connsiteX5" fmla="*/ 3141932 w 7514000"/>
              <a:gd name="connsiteY5" fmla="*/ 6839049 h 6857555"/>
              <a:gd name="connsiteX6" fmla="*/ 3085616 w 7514000"/>
              <a:gd name="connsiteY6" fmla="*/ 5424227 h 6857555"/>
              <a:gd name="connsiteX7" fmla="*/ 130063 w 7514000"/>
              <a:gd name="connsiteY7" fmla="*/ 141158 h 6857555"/>
            </a:gdLst>
            <a:ahLst/>
            <a:cxnLst/>
            <a:rect l="l" t="t" r="r" b="b"/>
            <a:pathLst>
              <a:path w="7514000" h="6857555">
                <a:moveTo>
                  <a:pt x="0" y="53332"/>
                </a:moveTo>
                <a:lnTo>
                  <a:pt x="3055396" y="0"/>
                </a:lnTo>
                <a:lnTo>
                  <a:pt x="7514000" y="0"/>
                </a:lnTo>
                <a:lnTo>
                  <a:pt x="7514000" y="6781219"/>
                </a:lnTo>
                <a:lnTo>
                  <a:pt x="3140744" y="6857555"/>
                </a:lnTo>
                <a:lnTo>
                  <a:pt x="3141932" y="6839049"/>
                </a:lnTo>
                <a:cubicBezTo>
                  <a:pt x="3162005" y="6377251"/>
                  <a:pt x="3144309" y="5903933"/>
                  <a:pt x="3085616" y="5424227"/>
                </a:cubicBezTo>
                <a:cubicBezTo>
                  <a:pt x="2806819" y="3145626"/>
                  <a:pt x="1665722" y="1235231"/>
                  <a:pt x="130063" y="141158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376062" y="0"/>
            <a:ext cx="8815939" cy="6858000"/>
          </a:xfrm>
          <a:custGeom>
            <a:avLst/>
            <a:gdLst>
              <a:gd name="connsiteX0" fmla="*/ 0 w 8815939"/>
              <a:gd name="connsiteY0" fmla="*/ 0 h 6858000"/>
              <a:gd name="connsiteX1" fmla="*/ 8815939 w 8815939"/>
              <a:gd name="connsiteY1" fmla="*/ 0 h 6858000"/>
              <a:gd name="connsiteX2" fmla="*/ 8815939 w 8815939"/>
              <a:gd name="connsiteY2" fmla="*/ 6858000 h 6858000"/>
              <a:gd name="connsiteX3" fmla="*/ 4539176 w 8815939"/>
              <a:gd name="connsiteY3" fmla="*/ 6858000 h 6858000"/>
              <a:gd name="connsiteX4" fmla="*/ 4540407 w 8815939"/>
              <a:gd name="connsiteY4" fmla="*/ 6839049 h 6858000"/>
              <a:gd name="connsiteX5" fmla="*/ 4483399 w 8815939"/>
              <a:gd name="connsiteY5" fmla="*/ 5424227 h 6858000"/>
              <a:gd name="connsiteX6" fmla="*/ 1491528 w 8815939"/>
              <a:gd name="connsiteY6" fmla="*/ 141158 h 6858000"/>
              <a:gd name="connsiteX7" fmla="*/ 1279919 w 8815939"/>
              <a:gd name="connsiteY7" fmla="*/ 2 h 6858000"/>
              <a:gd name="connsiteX8" fmla="*/ 0 w 8815939"/>
              <a:gd name="connsiteY8" fmla="*/ 2 h 6858000"/>
            </a:gdLst>
            <a:ahLst/>
            <a:cxnLst/>
            <a:rect l="l" t="t" r="r" b="b"/>
            <a:pathLst>
              <a:path w="8815939" h="6858000">
                <a:moveTo>
                  <a:pt x="0" y="0"/>
                </a:moveTo>
                <a:lnTo>
                  <a:pt x="8815939" y="0"/>
                </a:lnTo>
                <a:lnTo>
                  <a:pt x="8815939" y="6858000"/>
                </a:lnTo>
                <a:lnTo>
                  <a:pt x="4539176" y="6858000"/>
                </a:lnTo>
                <a:lnTo>
                  <a:pt x="4540407" y="6839049"/>
                </a:lnTo>
                <a:cubicBezTo>
                  <a:pt x="4560728" y="6377251"/>
                  <a:pt x="4542814" y="5903933"/>
                  <a:pt x="4483399" y="5424227"/>
                </a:cubicBezTo>
                <a:cubicBezTo>
                  <a:pt x="4201177" y="3145626"/>
                  <a:pt x="3046058" y="1235231"/>
                  <a:pt x="1491528" y="141158"/>
                </a:cubicBezTo>
                <a:lnTo>
                  <a:pt x="1279919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6694083" y="4419272"/>
            <a:ext cx="619944" cy="619944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4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 flipV="1">
            <a:off x="6818054" y="4549244"/>
            <a:ext cx="372002" cy="36000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>
            <a:off x="6563009" y="5842789"/>
            <a:ext cx="882092" cy="882092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2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738450" y="6043033"/>
            <a:ext cx="531211" cy="48160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alphaModFix/>
          </a:blip>
          <a:srcRect t="1346" b="32439"/>
          <a:stretch>
            <a:fillRect/>
          </a:stretch>
        </p:blipFill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" name="标题 1"/>
          <p:cNvSpPr txBox="1"/>
          <p:nvPr/>
        </p:nvSpPr>
        <p:spPr>
          <a:xfrm>
            <a:off x="785950" y="1745061"/>
            <a:ext cx="1702796" cy="7591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5300">
                <a:ln w="12700">
                  <a:noFill/>
                </a:ln>
                <a:gradFill>
                  <a:gsLst>
                    <a:gs pos="0">
                      <a:srgbClr val="0F92D8">
                        <a:alpha val="10000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0800000" scaled="0"/>
                </a:gradFill>
                <a:latin typeface="Source Han Sans CN Bold"/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73100" y="4888792"/>
            <a:ext cx="5550590" cy="10188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57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562997" y="5299749"/>
            <a:ext cx="6356144" cy="31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23000"/>
                  </a:srgbClr>
                </a:solidFill>
                <a:latin typeface="Source Han Sans"/>
                <a:ea typeface="Source Han Sans"/>
                <a:cs typeface="Source Han Sans"/>
              </a:rPr>
              <a:t>PowerPoint  Design  - - - - - - - - - - - - - - - - - - 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20398" y="2810992"/>
            <a:ext cx="6079822" cy="20088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200">
                <a:ln w="635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总结的定义与意义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645972" y="716543"/>
            <a:ext cx="2677987" cy="33254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6645042" y="3856836"/>
            <a:ext cx="4426080" cy="1865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1401287" y="1255290"/>
            <a:ext cx="3792041" cy="56027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标题 1"/>
          <p:cNvCxnSpPr/>
          <p:nvPr/>
        </p:nvCxnSpPr>
        <p:spPr>
          <a:xfrm>
            <a:off x="6646608" y="2477731"/>
            <a:ext cx="926691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</a:ln>
        </p:spPr>
      </p:cxnSp>
      <p:sp>
        <p:nvSpPr>
          <p:cNvPr id="6" name="标题 1"/>
          <p:cNvSpPr txBox="1"/>
          <p:nvPr/>
        </p:nvSpPr>
        <p:spPr>
          <a:xfrm>
            <a:off x="1120209" y="4923113"/>
            <a:ext cx="4075469" cy="11208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  <a:effectLst>
            <a:outerShdw blurRad="558800" dist="114300" dir="5400000" sx="96000" sy="96000" algn="t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528029" y="2681251"/>
            <a:ext cx="4543093" cy="9382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A6A6A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总结是对一段时间内工作进行回顾、分析和评价的过程。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528029" y="1259301"/>
            <a:ext cx="4543093" cy="11013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定义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286347" y="5087154"/>
            <a:ext cx="3906981" cy="9568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它帮助个人和团队梳理工作成果，找出问题并提出改进措施</a:t>
            </a:r>
            <a:r>
              <a:rPr kumimoji="1" lang="en-US" altLang="zh-CN" sz="1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。</a:t>
            </a: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总结的定义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>
            <a:off x="896258" y="2665024"/>
            <a:ext cx="2859313" cy="2859313"/>
          </a:xfrm>
          <a:custGeom>
            <a:avLst/>
            <a:gdLst>
              <a:gd name="connsiteX0" fmla="*/ 0 w 3606800"/>
              <a:gd name="connsiteY0" fmla="*/ 3548743 h 3606800"/>
              <a:gd name="connsiteX1" fmla="*/ 0 w 3606800"/>
              <a:gd name="connsiteY1" fmla="*/ 58057 h 3606800"/>
              <a:gd name="connsiteX2" fmla="*/ 58057 w 3606800"/>
              <a:gd name="connsiteY2" fmla="*/ 0 h 3606800"/>
              <a:gd name="connsiteX3" fmla="*/ 116114 w 3606800"/>
              <a:gd name="connsiteY3" fmla="*/ 58057 h 3606800"/>
              <a:gd name="connsiteX4" fmla="*/ 116114 w 3606800"/>
              <a:gd name="connsiteY4" fmla="*/ 3490686 h 3606800"/>
              <a:gd name="connsiteX5" fmla="*/ 3490685 w 3606800"/>
              <a:gd name="connsiteY5" fmla="*/ 3490686 h 3606800"/>
              <a:gd name="connsiteX6" fmla="*/ 3490685 w 3606800"/>
              <a:gd name="connsiteY6" fmla="*/ 58057 h 3606800"/>
              <a:gd name="connsiteX7" fmla="*/ 3548742 w 3606800"/>
              <a:gd name="connsiteY7" fmla="*/ 0 h 3606800"/>
              <a:gd name="connsiteX8" fmla="*/ 3606799 w 3606800"/>
              <a:gd name="connsiteY8" fmla="*/ 58057 h 3606800"/>
              <a:gd name="connsiteX9" fmla="*/ 3606799 w 3606800"/>
              <a:gd name="connsiteY9" fmla="*/ 3548738 h 3606800"/>
              <a:gd name="connsiteX10" fmla="*/ 3606800 w 3606800"/>
              <a:gd name="connsiteY10" fmla="*/ 3548743 h 3606800"/>
              <a:gd name="connsiteX11" fmla="*/ 3548743 w 3606800"/>
              <a:gd name="connsiteY11" fmla="*/ 3606800 h 3606800"/>
              <a:gd name="connsiteX12" fmla="*/ 3548742 w 3606800"/>
              <a:gd name="connsiteY12" fmla="*/ 3606800 h 3606800"/>
              <a:gd name="connsiteX13" fmla="*/ 58057 w 3606800"/>
              <a:gd name="connsiteY13" fmla="*/ 3606800 h 3606800"/>
              <a:gd name="connsiteX14" fmla="*/ 58057 w 3606800"/>
              <a:gd name="connsiteY14" fmla="*/ 3606800 h 3606800"/>
              <a:gd name="connsiteX15" fmla="*/ 4562 w 3606800"/>
              <a:gd name="connsiteY15" fmla="*/ 3571341 h 3606800"/>
              <a:gd name="connsiteX16" fmla="*/ 0 w 3606800"/>
              <a:gd name="connsiteY16" fmla="*/ 3548743 h 3606800"/>
            </a:gdLst>
            <a:ahLst/>
            <a:cxnLst/>
            <a:rect l="l" t="t" r="r" b="b"/>
            <a:pathLst>
              <a:path w="3606800" h="3606800">
                <a:moveTo>
                  <a:pt x="0" y="3548743"/>
                </a:moveTo>
                <a:lnTo>
                  <a:pt x="0" y="58057"/>
                </a:lnTo>
                <a:cubicBezTo>
                  <a:pt x="0" y="25993"/>
                  <a:pt x="25993" y="0"/>
                  <a:pt x="58057" y="0"/>
                </a:cubicBezTo>
                <a:cubicBezTo>
                  <a:pt x="90121" y="0"/>
                  <a:pt x="116114" y="25993"/>
                  <a:pt x="116114" y="58057"/>
                </a:cubicBezTo>
                <a:lnTo>
                  <a:pt x="116114" y="3490686"/>
                </a:lnTo>
                <a:lnTo>
                  <a:pt x="3490685" y="3490686"/>
                </a:lnTo>
                <a:lnTo>
                  <a:pt x="3490685" y="58057"/>
                </a:lnTo>
                <a:cubicBezTo>
                  <a:pt x="3490685" y="25993"/>
                  <a:pt x="3516678" y="0"/>
                  <a:pt x="3548742" y="0"/>
                </a:cubicBezTo>
                <a:cubicBezTo>
                  <a:pt x="3580806" y="0"/>
                  <a:pt x="3606799" y="25993"/>
                  <a:pt x="3606799" y="58057"/>
                </a:cubicBezTo>
                <a:lnTo>
                  <a:pt x="3606799" y="3548738"/>
                </a:lnTo>
                <a:lnTo>
                  <a:pt x="3606800" y="3548743"/>
                </a:lnTo>
                <a:cubicBezTo>
                  <a:pt x="3606800" y="3580807"/>
                  <a:pt x="3580807" y="3606800"/>
                  <a:pt x="3548743" y="3606800"/>
                </a:cubicBezTo>
                <a:lnTo>
                  <a:pt x="3548742" y="3606800"/>
                </a:lnTo>
                <a:lnTo>
                  <a:pt x="58057" y="3606800"/>
                </a:lnTo>
                <a:lnTo>
                  <a:pt x="58057" y="3606800"/>
                </a:lnTo>
                <a:cubicBezTo>
                  <a:pt x="34009" y="3606800"/>
                  <a:pt x="13376" y="3592179"/>
                  <a:pt x="4562" y="3571341"/>
                </a:cubicBezTo>
                <a:cubicBezTo>
                  <a:pt x="1625" y="3564396"/>
                  <a:pt x="0" y="3556759"/>
                  <a:pt x="0" y="3548743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87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0313" y="2461823"/>
            <a:ext cx="580573" cy="580573"/>
          </a:xfrm>
          <a:prstGeom prst="ellipse">
            <a:avLst/>
          </a:prstGeom>
          <a:solidFill>
            <a:schemeClr val="bg1"/>
          </a:solidFill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87427" y="3548636"/>
            <a:ext cx="2381060" cy="16273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通过总结，可以发现工作中的不足之处，积累宝贵经验。
有助于个人成长，提升工作效率和质量。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87427" y="2933538"/>
            <a:ext cx="2381060" cy="551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自我提升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51793" y="2626265"/>
            <a:ext cx="277613" cy="251689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>
            <a:off x="4757966" y="1854796"/>
            <a:ext cx="2859313" cy="2859313"/>
          </a:xfrm>
          <a:custGeom>
            <a:avLst/>
            <a:gdLst>
              <a:gd name="connsiteX0" fmla="*/ 0 w 3606800"/>
              <a:gd name="connsiteY0" fmla="*/ 3548743 h 3606800"/>
              <a:gd name="connsiteX1" fmla="*/ 0 w 3606800"/>
              <a:gd name="connsiteY1" fmla="*/ 58057 h 3606800"/>
              <a:gd name="connsiteX2" fmla="*/ 58057 w 3606800"/>
              <a:gd name="connsiteY2" fmla="*/ 0 h 3606800"/>
              <a:gd name="connsiteX3" fmla="*/ 116114 w 3606800"/>
              <a:gd name="connsiteY3" fmla="*/ 58057 h 3606800"/>
              <a:gd name="connsiteX4" fmla="*/ 116114 w 3606800"/>
              <a:gd name="connsiteY4" fmla="*/ 3490686 h 3606800"/>
              <a:gd name="connsiteX5" fmla="*/ 3490685 w 3606800"/>
              <a:gd name="connsiteY5" fmla="*/ 3490686 h 3606800"/>
              <a:gd name="connsiteX6" fmla="*/ 3490685 w 3606800"/>
              <a:gd name="connsiteY6" fmla="*/ 58057 h 3606800"/>
              <a:gd name="connsiteX7" fmla="*/ 3548742 w 3606800"/>
              <a:gd name="connsiteY7" fmla="*/ 0 h 3606800"/>
              <a:gd name="connsiteX8" fmla="*/ 3606799 w 3606800"/>
              <a:gd name="connsiteY8" fmla="*/ 58057 h 3606800"/>
              <a:gd name="connsiteX9" fmla="*/ 3606799 w 3606800"/>
              <a:gd name="connsiteY9" fmla="*/ 3548738 h 3606800"/>
              <a:gd name="connsiteX10" fmla="*/ 3606800 w 3606800"/>
              <a:gd name="connsiteY10" fmla="*/ 3548743 h 3606800"/>
              <a:gd name="connsiteX11" fmla="*/ 3548743 w 3606800"/>
              <a:gd name="connsiteY11" fmla="*/ 3606800 h 3606800"/>
              <a:gd name="connsiteX12" fmla="*/ 3548742 w 3606800"/>
              <a:gd name="connsiteY12" fmla="*/ 3606800 h 3606800"/>
              <a:gd name="connsiteX13" fmla="*/ 58057 w 3606800"/>
              <a:gd name="connsiteY13" fmla="*/ 3606800 h 3606800"/>
              <a:gd name="connsiteX14" fmla="*/ 58057 w 3606800"/>
              <a:gd name="connsiteY14" fmla="*/ 3606800 h 3606800"/>
              <a:gd name="connsiteX15" fmla="*/ 4562 w 3606800"/>
              <a:gd name="connsiteY15" fmla="*/ 3571341 h 3606800"/>
              <a:gd name="connsiteX16" fmla="*/ 0 w 3606800"/>
              <a:gd name="connsiteY16" fmla="*/ 3548743 h 3606800"/>
            </a:gdLst>
            <a:ahLst/>
            <a:cxnLst/>
            <a:rect l="l" t="t" r="r" b="b"/>
            <a:pathLst>
              <a:path w="3606800" h="3606800">
                <a:moveTo>
                  <a:pt x="0" y="3548743"/>
                </a:moveTo>
                <a:lnTo>
                  <a:pt x="0" y="58057"/>
                </a:lnTo>
                <a:cubicBezTo>
                  <a:pt x="0" y="25993"/>
                  <a:pt x="25993" y="0"/>
                  <a:pt x="58057" y="0"/>
                </a:cubicBezTo>
                <a:cubicBezTo>
                  <a:pt x="90121" y="0"/>
                  <a:pt x="116114" y="25993"/>
                  <a:pt x="116114" y="58057"/>
                </a:cubicBezTo>
                <a:lnTo>
                  <a:pt x="116114" y="3490686"/>
                </a:lnTo>
                <a:lnTo>
                  <a:pt x="3490685" y="3490686"/>
                </a:lnTo>
                <a:lnTo>
                  <a:pt x="3490685" y="58057"/>
                </a:lnTo>
                <a:cubicBezTo>
                  <a:pt x="3490685" y="25993"/>
                  <a:pt x="3516678" y="0"/>
                  <a:pt x="3548742" y="0"/>
                </a:cubicBezTo>
                <a:cubicBezTo>
                  <a:pt x="3580806" y="0"/>
                  <a:pt x="3606799" y="25993"/>
                  <a:pt x="3606799" y="58057"/>
                </a:cubicBezTo>
                <a:lnTo>
                  <a:pt x="3606799" y="3548738"/>
                </a:lnTo>
                <a:lnTo>
                  <a:pt x="3606800" y="3548743"/>
                </a:lnTo>
                <a:cubicBezTo>
                  <a:pt x="3606800" y="3580807"/>
                  <a:pt x="3580807" y="3606800"/>
                  <a:pt x="3548743" y="3606800"/>
                </a:cubicBezTo>
                <a:lnTo>
                  <a:pt x="3548742" y="3606800"/>
                </a:lnTo>
                <a:lnTo>
                  <a:pt x="58057" y="3606800"/>
                </a:lnTo>
                <a:lnTo>
                  <a:pt x="58057" y="3606800"/>
                </a:lnTo>
                <a:cubicBezTo>
                  <a:pt x="34009" y="3606800"/>
                  <a:pt x="13376" y="3592179"/>
                  <a:pt x="4562" y="3571341"/>
                </a:cubicBezTo>
                <a:cubicBezTo>
                  <a:pt x="1625" y="3564396"/>
                  <a:pt x="0" y="3556759"/>
                  <a:pt x="0" y="3548743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87000">
                <a:schemeClr val="accent2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562021" y="1651595"/>
            <a:ext cx="580573" cy="580573"/>
          </a:xfrm>
          <a:prstGeom prst="ellipse">
            <a:avLst/>
          </a:prstGeom>
          <a:solidFill>
            <a:schemeClr val="bg1"/>
          </a:solidFill>
          <a:ln w="381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49135" y="2738408"/>
            <a:ext cx="2381060" cy="16273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分享工作经验和教训，促进团队成员之间的交流与合作。
增强团队凝聚力，提高团队整体绩效。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149135" y="2123310"/>
            <a:ext cx="2381060" cy="551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团队协作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13501" y="1807553"/>
            <a:ext cx="277613" cy="26865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400000">
            <a:off x="8619674" y="2665024"/>
            <a:ext cx="2859313" cy="2859313"/>
          </a:xfrm>
          <a:custGeom>
            <a:avLst/>
            <a:gdLst>
              <a:gd name="connsiteX0" fmla="*/ 0 w 3606800"/>
              <a:gd name="connsiteY0" fmla="*/ 3548743 h 3606800"/>
              <a:gd name="connsiteX1" fmla="*/ 0 w 3606800"/>
              <a:gd name="connsiteY1" fmla="*/ 58057 h 3606800"/>
              <a:gd name="connsiteX2" fmla="*/ 58057 w 3606800"/>
              <a:gd name="connsiteY2" fmla="*/ 0 h 3606800"/>
              <a:gd name="connsiteX3" fmla="*/ 116114 w 3606800"/>
              <a:gd name="connsiteY3" fmla="*/ 58057 h 3606800"/>
              <a:gd name="connsiteX4" fmla="*/ 116114 w 3606800"/>
              <a:gd name="connsiteY4" fmla="*/ 3490686 h 3606800"/>
              <a:gd name="connsiteX5" fmla="*/ 3490685 w 3606800"/>
              <a:gd name="connsiteY5" fmla="*/ 3490686 h 3606800"/>
              <a:gd name="connsiteX6" fmla="*/ 3490685 w 3606800"/>
              <a:gd name="connsiteY6" fmla="*/ 58057 h 3606800"/>
              <a:gd name="connsiteX7" fmla="*/ 3548742 w 3606800"/>
              <a:gd name="connsiteY7" fmla="*/ 0 h 3606800"/>
              <a:gd name="connsiteX8" fmla="*/ 3606799 w 3606800"/>
              <a:gd name="connsiteY8" fmla="*/ 58057 h 3606800"/>
              <a:gd name="connsiteX9" fmla="*/ 3606799 w 3606800"/>
              <a:gd name="connsiteY9" fmla="*/ 3548738 h 3606800"/>
              <a:gd name="connsiteX10" fmla="*/ 3606800 w 3606800"/>
              <a:gd name="connsiteY10" fmla="*/ 3548743 h 3606800"/>
              <a:gd name="connsiteX11" fmla="*/ 3548743 w 3606800"/>
              <a:gd name="connsiteY11" fmla="*/ 3606800 h 3606800"/>
              <a:gd name="connsiteX12" fmla="*/ 3548742 w 3606800"/>
              <a:gd name="connsiteY12" fmla="*/ 3606800 h 3606800"/>
              <a:gd name="connsiteX13" fmla="*/ 58057 w 3606800"/>
              <a:gd name="connsiteY13" fmla="*/ 3606800 h 3606800"/>
              <a:gd name="connsiteX14" fmla="*/ 58057 w 3606800"/>
              <a:gd name="connsiteY14" fmla="*/ 3606800 h 3606800"/>
              <a:gd name="connsiteX15" fmla="*/ 4562 w 3606800"/>
              <a:gd name="connsiteY15" fmla="*/ 3571341 h 3606800"/>
              <a:gd name="connsiteX16" fmla="*/ 0 w 3606800"/>
              <a:gd name="connsiteY16" fmla="*/ 3548743 h 3606800"/>
            </a:gdLst>
            <a:ahLst/>
            <a:cxnLst/>
            <a:rect l="l" t="t" r="r" b="b"/>
            <a:pathLst>
              <a:path w="3606800" h="3606800">
                <a:moveTo>
                  <a:pt x="0" y="3548743"/>
                </a:moveTo>
                <a:lnTo>
                  <a:pt x="0" y="58057"/>
                </a:lnTo>
                <a:cubicBezTo>
                  <a:pt x="0" y="25993"/>
                  <a:pt x="25993" y="0"/>
                  <a:pt x="58057" y="0"/>
                </a:cubicBezTo>
                <a:cubicBezTo>
                  <a:pt x="90121" y="0"/>
                  <a:pt x="116114" y="25993"/>
                  <a:pt x="116114" y="58057"/>
                </a:cubicBezTo>
                <a:lnTo>
                  <a:pt x="116114" y="3490686"/>
                </a:lnTo>
                <a:lnTo>
                  <a:pt x="3490685" y="3490686"/>
                </a:lnTo>
                <a:lnTo>
                  <a:pt x="3490685" y="58057"/>
                </a:lnTo>
                <a:cubicBezTo>
                  <a:pt x="3490685" y="25993"/>
                  <a:pt x="3516678" y="0"/>
                  <a:pt x="3548742" y="0"/>
                </a:cubicBezTo>
                <a:cubicBezTo>
                  <a:pt x="3580806" y="0"/>
                  <a:pt x="3606799" y="25993"/>
                  <a:pt x="3606799" y="58057"/>
                </a:cubicBezTo>
                <a:lnTo>
                  <a:pt x="3606799" y="3548738"/>
                </a:lnTo>
                <a:lnTo>
                  <a:pt x="3606800" y="3548743"/>
                </a:lnTo>
                <a:cubicBezTo>
                  <a:pt x="3606800" y="3580807"/>
                  <a:pt x="3580807" y="3606800"/>
                  <a:pt x="3548743" y="3606800"/>
                </a:cubicBezTo>
                <a:lnTo>
                  <a:pt x="3548742" y="3606800"/>
                </a:lnTo>
                <a:lnTo>
                  <a:pt x="58057" y="3606800"/>
                </a:lnTo>
                <a:lnTo>
                  <a:pt x="58057" y="3606800"/>
                </a:lnTo>
                <a:cubicBezTo>
                  <a:pt x="34009" y="3606800"/>
                  <a:pt x="13376" y="3592179"/>
                  <a:pt x="4562" y="3571341"/>
                </a:cubicBezTo>
                <a:cubicBezTo>
                  <a:pt x="1625" y="3564396"/>
                  <a:pt x="0" y="3556759"/>
                  <a:pt x="0" y="3548743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87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423729" y="2461823"/>
            <a:ext cx="580573" cy="580573"/>
          </a:xfrm>
          <a:prstGeom prst="ellipse">
            <a:avLst/>
          </a:prstGeom>
          <a:solidFill>
            <a:schemeClr val="bg1"/>
          </a:solidFill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010843" y="3548636"/>
            <a:ext cx="2381060" cy="16273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为未来的工作提供明确的方向和目标。
帮助制定更合理的计划，确保工作顺利进行。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010843" y="2933538"/>
            <a:ext cx="2381060" cy="551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目标导向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575209" y="2623704"/>
            <a:ext cx="277613" cy="256811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总结的意义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660400" y="1832859"/>
            <a:ext cx="3200400" cy="715097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23000"/>
            </a:schemeClr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312955" y="84567"/>
            <a:ext cx="1590517" cy="24113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5300">
                <a:ln w="6350">
                  <a:noFill/>
                </a:ln>
                <a:gradFill>
                  <a:gsLst>
                    <a:gs pos="0">
                      <a:srgbClr val="0F92D8">
                        <a:alpha val="10000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0800000" scaled="0"/>
                </a:gra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298436" y="5950826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7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881005" y="6303965"/>
            <a:ext cx="231754" cy="231754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51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76300" y="6121269"/>
            <a:ext cx="397933" cy="397933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76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936667" y="6033517"/>
            <a:ext cx="573436" cy="573436"/>
          </a:xfrm>
          <a:prstGeom prst="ellipse">
            <a:avLst/>
          </a:prstGeom>
          <a:gradFill>
            <a:gsLst>
              <a:gs pos="59000">
                <a:schemeClr val="bg1">
                  <a:alpha val="0"/>
                </a:schemeClr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936667" y="6033517"/>
            <a:ext cx="573436" cy="573436"/>
          </a:xfrm>
          <a:prstGeom prst="ellipse">
            <a:avLst/>
          </a:prstGeom>
          <a:gradFill>
            <a:gsLst>
              <a:gs pos="60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3936667" y="6033517"/>
            <a:ext cx="573436" cy="573436"/>
          </a:xfrm>
          <a:prstGeom prst="ellipse">
            <a:avLst/>
          </a:prstGeom>
          <a:gradFill>
            <a:gsLst>
              <a:gs pos="62000">
                <a:schemeClr val="bg1">
                  <a:alpha val="0"/>
                </a:schemeClr>
              </a:gs>
              <a:gs pos="100000">
                <a:schemeClr val="accent1">
                  <a:lumMod val="80000"/>
                  <a:lumOff val="20000"/>
                  <a:alpha val="22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60000">
            <a:off x="4563412" y="11724"/>
            <a:ext cx="7514000" cy="6857555"/>
          </a:xfrm>
          <a:custGeom>
            <a:avLst/>
            <a:gdLst>
              <a:gd name="connsiteX0" fmla="*/ 0 w 7514000"/>
              <a:gd name="connsiteY0" fmla="*/ 53332 h 6857555"/>
              <a:gd name="connsiteX1" fmla="*/ 3055396 w 7514000"/>
              <a:gd name="connsiteY1" fmla="*/ 0 h 6857555"/>
              <a:gd name="connsiteX2" fmla="*/ 7514000 w 7514000"/>
              <a:gd name="connsiteY2" fmla="*/ 0 h 6857555"/>
              <a:gd name="connsiteX3" fmla="*/ 7514000 w 7514000"/>
              <a:gd name="connsiteY3" fmla="*/ 6781219 h 6857555"/>
              <a:gd name="connsiteX4" fmla="*/ 3140744 w 7514000"/>
              <a:gd name="connsiteY4" fmla="*/ 6857555 h 6857555"/>
              <a:gd name="connsiteX5" fmla="*/ 3141932 w 7514000"/>
              <a:gd name="connsiteY5" fmla="*/ 6839049 h 6857555"/>
              <a:gd name="connsiteX6" fmla="*/ 3085616 w 7514000"/>
              <a:gd name="connsiteY6" fmla="*/ 5424227 h 6857555"/>
              <a:gd name="connsiteX7" fmla="*/ 130063 w 7514000"/>
              <a:gd name="connsiteY7" fmla="*/ 141158 h 6857555"/>
            </a:gdLst>
            <a:ahLst/>
            <a:cxnLst/>
            <a:rect l="l" t="t" r="r" b="b"/>
            <a:pathLst>
              <a:path w="7514000" h="6857555">
                <a:moveTo>
                  <a:pt x="0" y="53332"/>
                </a:moveTo>
                <a:lnTo>
                  <a:pt x="3055396" y="0"/>
                </a:lnTo>
                <a:lnTo>
                  <a:pt x="7514000" y="0"/>
                </a:lnTo>
                <a:lnTo>
                  <a:pt x="7514000" y="6781219"/>
                </a:lnTo>
                <a:lnTo>
                  <a:pt x="3140744" y="6857555"/>
                </a:lnTo>
                <a:lnTo>
                  <a:pt x="3141932" y="6839049"/>
                </a:lnTo>
                <a:cubicBezTo>
                  <a:pt x="3162005" y="6377251"/>
                  <a:pt x="3144309" y="5903933"/>
                  <a:pt x="3085616" y="5424227"/>
                </a:cubicBezTo>
                <a:cubicBezTo>
                  <a:pt x="2806819" y="3145626"/>
                  <a:pt x="1665722" y="1235231"/>
                  <a:pt x="130063" y="141158"/>
                </a:cubicBez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376062" y="0"/>
            <a:ext cx="8815939" cy="6858000"/>
          </a:xfrm>
          <a:custGeom>
            <a:avLst/>
            <a:gdLst>
              <a:gd name="connsiteX0" fmla="*/ 0 w 8815939"/>
              <a:gd name="connsiteY0" fmla="*/ 0 h 6858000"/>
              <a:gd name="connsiteX1" fmla="*/ 8815939 w 8815939"/>
              <a:gd name="connsiteY1" fmla="*/ 0 h 6858000"/>
              <a:gd name="connsiteX2" fmla="*/ 8815939 w 8815939"/>
              <a:gd name="connsiteY2" fmla="*/ 6858000 h 6858000"/>
              <a:gd name="connsiteX3" fmla="*/ 4539176 w 8815939"/>
              <a:gd name="connsiteY3" fmla="*/ 6858000 h 6858000"/>
              <a:gd name="connsiteX4" fmla="*/ 4540407 w 8815939"/>
              <a:gd name="connsiteY4" fmla="*/ 6839049 h 6858000"/>
              <a:gd name="connsiteX5" fmla="*/ 4483399 w 8815939"/>
              <a:gd name="connsiteY5" fmla="*/ 5424227 h 6858000"/>
              <a:gd name="connsiteX6" fmla="*/ 1491528 w 8815939"/>
              <a:gd name="connsiteY6" fmla="*/ 141158 h 6858000"/>
              <a:gd name="connsiteX7" fmla="*/ 1279919 w 8815939"/>
              <a:gd name="connsiteY7" fmla="*/ 2 h 6858000"/>
              <a:gd name="connsiteX8" fmla="*/ 0 w 8815939"/>
              <a:gd name="connsiteY8" fmla="*/ 2 h 6858000"/>
            </a:gdLst>
            <a:ahLst/>
            <a:cxnLst/>
            <a:rect l="l" t="t" r="r" b="b"/>
            <a:pathLst>
              <a:path w="8815939" h="6858000">
                <a:moveTo>
                  <a:pt x="0" y="0"/>
                </a:moveTo>
                <a:lnTo>
                  <a:pt x="8815939" y="0"/>
                </a:lnTo>
                <a:lnTo>
                  <a:pt x="8815939" y="6858000"/>
                </a:lnTo>
                <a:lnTo>
                  <a:pt x="4539176" y="6858000"/>
                </a:lnTo>
                <a:lnTo>
                  <a:pt x="4540407" y="6839049"/>
                </a:lnTo>
                <a:cubicBezTo>
                  <a:pt x="4560728" y="6377251"/>
                  <a:pt x="4542814" y="5903933"/>
                  <a:pt x="4483399" y="5424227"/>
                </a:cubicBezTo>
                <a:cubicBezTo>
                  <a:pt x="4201177" y="3145626"/>
                  <a:pt x="3046058" y="1235231"/>
                  <a:pt x="1491528" y="141158"/>
                </a:cubicBezTo>
                <a:lnTo>
                  <a:pt x="1279919" y="2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alpha val="4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694083" y="4419272"/>
            <a:ext cx="619944" cy="619944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6694083" y="4419272"/>
            <a:ext cx="619944" cy="619944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40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 flipV="1">
            <a:off x="6818054" y="4549244"/>
            <a:ext cx="372002" cy="36000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81000">
                <a:schemeClr val="accent1">
                  <a:alpha val="86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563009" y="5842789"/>
            <a:ext cx="882092" cy="882092"/>
          </a:xfrm>
          <a:prstGeom prst="ellipse">
            <a:avLst/>
          </a:prstGeom>
          <a:gradFill>
            <a:gsLst>
              <a:gs pos="6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>
            <a:off x="6563009" y="5842789"/>
            <a:ext cx="882092" cy="882092"/>
          </a:xfrm>
          <a:prstGeom prst="ellipse">
            <a:avLst/>
          </a:prstGeom>
          <a:gradFill>
            <a:gsLst>
              <a:gs pos="6200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25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738450" y="6043033"/>
            <a:ext cx="531211" cy="48160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alphaModFix/>
          </a:blip>
          <a:srcRect t="1346" b="32439"/>
          <a:stretch>
            <a:fillRect/>
          </a:stretch>
        </p:blipFill>
        <p:spPr>
          <a:xfrm>
            <a:off x="4394200" y="0"/>
            <a:ext cx="7797800" cy="6858000"/>
          </a:xfrm>
          <a:custGeom>
            <a:avLst/>
            <a:gdLst>
              <a:gd name="connsiteX0" fmla="*/ 0 w 7797800"/>
              <a:gd name="connsiteY0" fmla="*/ 0 h 6858000"/>
              <a:gd name="connsiteX1" fmla="*/ 7797800 w 7797800"/>
              <a:gd name="connsiteY1" fmla="*/ 0 h 6858000"/>
              <a:gd name="connsiteX2" fmla="*/ 7797800 w 7797800"/>
              <a:gd name="connsiteY2" fmla="*/ 6858000 h 6858000"/>
              <a:gd name="connsiteX3" fmla="*/ 3806657 w 7797800"/>
              <a:gd name="connsiteY3" fmla="*/ 6858000 h 6858000"/>
              <a:gd name="connsiteX4" fmla="*/ 3809936 w 7797800"/>
              <a:gd name="connsiteY4" fmla="*/ 6658096 h 6858000"/>
              <a:gd name="connsiteX5" fmla="*/ 3616566 w 7797800"/>
              <a:gd name="connsiteY5" fmla="*/ 4909485 h 6858000"/>
              <a:gd name="connsiteX6" fmla="*/ 417055 w 7797800"/>
              <a:gd name="connsiteY6" fmla="*/ 75096 h 6858000"/>
              <a:gd name="connsiteX7" fmla="*/ 293893 w 7797800"/>
              <a:gd name="connsiteY7" fmla="*/ 1 h 6858000"/>
              <a:gd name="connsiteX8" fmla="*/ 0 w 7797800"/>
              <a:gd name="connsiteY8" fmla="*/ 1 h 6858000"/>
            </a:gdLst>
            <a:ahLst/>
            <a:cxnLst/>
            <a:rect l="l" t="t" r="r" b="b"/>
            <a:pathLst>
              <a:path w="7797800" h="6858000">
                <a:moveTo>
                  <a:pt x="0" y="0"/>
                </a:moveTo>
                <a:lnTo>
                  <a:pt x="7797800" y="0"/>
                </a:lnTo>
                <a:lnTo>
                  <a:pt x="7797800" y="6858000"/>
                </a:lnTo>
                <a:lnTo>
                  <a:pt x="3806657" y="6858000"/>
                </a:lnTo>
                <a:lnTo>
                  <a:pt x="3809936" y="6658096"/>
                </a:lnTo>
                <a:cubicBezTo>
                  <a:pt x="3807330" y="6086349"/>
                  <a:pt x="3744689" y="5499959"/>
                  <a:pt x="3616566" y="4909485"/>
                </a:cubicBezTo>
                <a:cubicBezTo>
                  <a:pt x="3155325" y="2783781"/>
                  <a:pt x="1943702" y="1057951"/>
                  <a:pt x="417055" y="75096"/>
                </a:cubicBezTo>
                <a:lnTo>
                  <a:pt x="293893" y="1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" name="标题 1"/>
          <p:cNvSpPr txBox="1"/>
          <p:nvPr/>
        </p:nvSpPr>
        <p:spPr>
          <a:xfrm>
            <a:off x="785950" y="1745061"/>
            <a:ext cx="1702796" cy="7591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10000"/>
              </a:lnSpc>
            </a:pPr>
            <a:r>
              <a:rPr kumimoji="1" lang="en-US" altLang="zh-CN" sz="5300">
                <a:ln w="12700">
                  <a:noFill/>
                </a:ln>
                <a:gradFill>
                  <a:gsLst>
                    <a:gs pos="0">
                      <a:srgbClr val="0F92D8">
                        <a:alpha val="100000"/>
                      </a:srgbClr>
                    </a:gs>
                    <a:gs pos="100000">
                      <a:srgbClr val="42B5F2">
                        <a:alpha val="100000"/>
                      </a:srgbClr>
                    </a:gs>
                  </a:gsLst>
                  <a:lin ang="10800000" scaled="0"/>
                </a:gradFill>
                <a:latin typeface="Source Han Sans CN Bold"/>
                <a:ea typeface="Source Han Sans CN Bold"/>
                <a:cs typeface="Source Han Sans CN Bold"/>
              </a:rPr>
              <a:t>Part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73100" y="4888792"/>
            <a:ext cx="5550590" cy="10188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7000"/>
                </a:schemeClr>
              </a:gs>
              <a:gs pos="100000">
                <a:schemeClr val="accent1">
                  <a:lumMod val="80000"/>
                  <a:lumOff val="20000"/>
                  <a:alpha val="57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562997" y="5299749"/>
            <a:ext cx="6356144" cy="31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000000">
                    <a:alpha val="23000"/>
                  </a:srgbClr>
                </a:solidFill>
                <a:latin typeface="Source Han Sans"/>
                <a:ea typeface="Source Han Sans"/>
                <a:cs typeface="Source Han Sans"/>
              </a:rPr>
              <a:t>PowerPoint  Design  - - - - - - - - - - - - - - - - - - 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20398" y="2810992"/>
            <a:ext cx="6079822" cy="20088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5200">
                <a:ln w="635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总结的结构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645972" y="716543"/>
            <a:ext cx="2677987" cy="332548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6769099"/>
            <a:ext cx="12192000" cy="8890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1660777"/>
            <a:ext cx="12187642" cy="3621268"/>
          </a:xfrm>
          <a:prstGeom prst="rect">
            <a:avLst/>
          </a:prstGeom>
          <a:solidFill>
            <a:schemeClr val="accent1"/>
          </a:solidFill>
          <a:ln w="27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495555" y="4345805"/>
            <a:ext cx="9200892" cy="154463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803530" y="4557222"/>
            <a:ext cx="8584942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2B5F2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工作内容概述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803530" y="4935279"/>
            <a:ext cx="8584943" cy="7179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简要介绍这段时间内的主要工作内容。
为后续的详细分析奠定基础。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579860" y="3357219"/>
            <a:ext cx="9116587" cy="8575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明确总结的时间范围，如年度、季度或项目周期。
让读者快速了解总结的背景和范围。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481577" y="2853812"/>
            <a:ext cx="920088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简述时间范围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1523375" y="2075603"/>
            <a:ext cx="652083" cy="652083"/>
          </a:xfrm>
          <a:prstGeom prst="ellipse">
            <a:avLst/>
          </a:prstGeom>
          <a:solidFill>
            <a:schemeClr val="bg1"/>
          </a:soli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617521" y="2198623"/>
            <a:ext cx="463791" cy="406043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开头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338580" y="1865490"/>
            <a:ext cx="8704580" cy="979175"/>
          </a:xfrm>
          <a:prstGeom prst="roundRect">
            <a:avLst>
              <a:gd name="adj" fmla="val 962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338581" y="1447801"/>
            <a:ext cx="1907582" cy="1028700"/>
          </a:xfrm>
          <a:custGeom>
            <a:avLst/>
            <a:gdLst>
              <a:gd name="connsiteX0" fmla="*/ 98961 w 2564026"/>
              <a:gd name="connsiteY0" fmla="*/ 0 h 1382700"/>
              <a:gd name="connsiteX1" fmla="*/ 1668879 w 2564026"/>
              <a:gd name="connsiteY1" fmla="*/ 0 h 1382700"/>
              <a:gd name="connsiteX2" fmla="*/ 1690872 w 2564026"/>
              <a:gd name="connsiteY2" fmla="*/ 4440 h 1382700"/>
              <a:gd name="connsiteX3" fmla="*/ 1711613 w 2564026"/>
              <a:gd name="connsiteY3" fmla="*/ 2994 h 1382700"/>
              <a:gd name="connsiteX4" fmla="*/ 1748861 w 2564026"/>
              <a:gd name="connsiteY4" fmla="*/ 15519 h 1382700"/>
              <a:gd name="connsiteX5" fmla="*/ 2514529 w 2564026"/>
              <a:gd name="connsiteY5" fmla="*/ 457578 h 1382700"/>
              <a:gd name="connsiteX6" fmla="*/ 2550752 w 2564026"/>
              <a:gd name="connsiteY6" fmla="*/ 592762 h 1382700"/>
              <a:gd name="connsiteX7" fmla="*/ 2135363 w 2564026"/>
              <a:gd name="connsiteY7" fmla="*/ 1312237 h 1382700"/>
              <a:gd name="connsiteX8" fmla="*/ 2123557 w 2564026"/>
              <a:gd name="connsiteY8" fmla="*/ 1325621 h 1382700"/>
              <a:gd name="connsiteX9" fmla="*/ 2104615 w 2564026"/>
              <a:gd name="connsiteY9" fmla="*/ 1353715 h 1382700"/>
              <a:gd name="connsiteX10" fmla="*/ 2034639 w 2564026"/>
              <a:gd name="connsiteY10" fmla="*/ 1382700 h 1382700"/>
              <a:gd name="connsiteX11" fmla="*/ 98961 w 2564026"/>
              <a:gd name="connsiteY11" fmla="*/ 1382700 h 1382700"/>
              <a:gd name="connsiteX12" fmla="*/ 0 w 2564026"/>
              <a:gd name="connsiteY12" fmla="*/ 1283739 h 1382700"/>
              <a:gd name="connsiteX13" fmla="*/ 0 w 2564026"/>
              <a:gd name="connsiteY13" fmla="*/ 929739 h 1382700"/>
              <a:gd name="connsiteX14" fmla="*/ 0 w 2564026"/>
              <a:gd name="connsiteY14" fmla="*/ 452961 h 1382700"/>
              <a:gd name="connsiteX15" fmla="*/ 0 w 2564026"/>
              <a:gd name="connsiteY15" fmla="*/ 98961 h 1382700"/>
              <a:gd name="connsiteX16" fmla="*/ 98961 w 2564026"/>
              <a:gd name="connsiteY16" fmla="*/ 0 h 1382700"/>
            </a:gdLst>
            <a:ahLst/>
            <a:cxnLst/>
            <a:rect l="l" t="t" r="r" b="b"/>
            <a:pathLst>
              <a:path w="2564026" h="1382700">
                <a:moveTo>
                  <a:pt x="98961" y="0"/>
                </a:moveTo>
                <a:lnTo>
                  <a:pt x="1668879" y="0"/>
                </a:lnTo>
                <a:lnTo>
                  <a:pt x="1690872" y="4440"/>
                </a:lnTo>
                <a:lnTo>
                  <a:pt x="1711613" y="2994"/>
                </a:lnTo>
                <a:cubicBezTo>
                  <a:pt x="1724370" y="4577"/>
                  <a:pt x="1737028" y="8687"/>
                  <a:pt x="1748861" y="15519"/>
                </a:cubicBezTo>
                <a:lnTo>
                  <a:pt x="2514529" y="457578"/>
                </a:lnTo>
                <a:cubicBezTo>
                  <a:pt x="2561862" y="484906"/>
                  <a:pt x="2578079" y="545429"/>
                  <a:pt x="2550752" y="592762"/>
                </a:cubicBezTo>
                <a:lnTo>
                  <a:pt x="2135363" y="1312237"/>
                </a:lnTo>
                <a:lnTo>
                  <a:pt x="2123557" y="1325621"/>
                </a:lnTo>
                <a:lnTo>
                  <a:pt x="2104615" y="1353715"/>
                </a:lnTo>
                <a:cubicBezTo>
                  <a:pt x="2086707" y="1371624"/>
                  <a:pt x="2061967" y="1382700"/>
                  <a:pt x="2034639" y="1382700"/>
                </a:cubicBezTo>
                <a:lnTo>
                  <a:pt x="98961" y="1382700"/>
                </a:lnTo>
                <a:cubicBezTo>
                  <a:pt x="44306" y="1382700"/>
                  <a:pt x="0" y="1338394"/>
                  <a:pt x="0" y="1283739"/>
                </a:cubicBezTo>
                <a:lnTo>
                  <a:pt x="0" y="929739"/>
                </a:lnTo>
                <a:lnTo>
                  <a:pt x="0" y="452961"/>
                </a:lnTo>
                <a:lnTo>
                  <a:pt x="0" y="98961"/>
                </a:lnTo>
                <a:cubicBezTo>
                  <a:pt x="0" y="44306"/>
                  <a:pt x="44306" y="0"/>
                  <a:pt x="98961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442319" y="2003214"/>
            <a:ext cx="6323980" cy="7037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列举具体的工作成果，如项目完成情况、目标达成率等。
使用数据和事实来支撑，增强说服力。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442323" y="1471801"/>
            <a:ext cx="6323977" cy="361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工作成绩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718552" y="1619783"/>
            <a:ext cx="888561" cy="6847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2136140" y="3416160"/>
            <a:ext cx="8704580" cy="979175"/>
          </a:xfrm>
          <a:prstGeom prst="roundRect">
            <a:avLst>
              <a:gd name="adj" fmla="val 962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8933137" y="2998471"/>
            <a:ext cx="1907582" cy="1028700"/>
          </a:xfrm>
          <a:custGeom>
            <a:avLst/>
            <a:gdLst>
              <a:gd name="connsiteX0" fmla="*/ 98961 w 2564026"/>
              <a:gd name="connsiteY0" fmla="*/ 0 h 1382700"/>
              <a:gd name="connsiteX1" fmla="*/ 1668879 w 2564026"/>
              <a:gd name="connsiteY1" fmla="*/ 0 h 1382700"/>
              <a:gd name="connsiteX2" fmla="*/ 1690872 w 2564026"/>
              <a:gd name="connsiteY2" fmla="*/ 4440 h 1382700"/>
              <a:gd name="connsiteX3" fmla="*/ 1711613 w 2564026"/>
              <a:gd name="connsiteY3" fmla="*/ 2994 h 1382700"/>
              <a:gd name="connsiteX4" fmla="*/ 1748861 w 2564026"/>
              <a:gd name="connsiteY4" fmla="*/ 15519 h 1382700"/>
              <a:gd name="connsiteX5" fmla="*/ 2514529 w 2564026"/>
              <a:gd name="connsiteY5" fmla="*/ 457578 h 1382700"/>
              <a:gd name="connsiteX6" fmla="*/ 2550752 w 2564026"/>
              <a:gd name="connsiteY6" fmla="*/ 592762 h 1382700"/>
              <a:gd name="connsiteX7" fmla="*/ 2135363 w 2564026"/>
              <a:gd name="connsiteY7" fmla="*/ 1312237 h 1382700"/>
              <a:gd name="connsiteX8" fmla="*/ 2123557 w 2564026"/>
              <a:gd name="connsiteY8" fmla="*/ 1325621 h 1382700"/>
              <a:gd name="connsiteX9" fmla="*/ 2104615 w 2564026"/>
              <a:gd name="connsiteY9" fmla="*/ 1353715 h 1382700"/>
              <a:gd name="connsiteX10" fmla="*/ 2034639 w 2564026"/>
              <a:gd name="connsiteY10" fmla="*/ 1382700 h 1382700"/>
              <a:gd name="connsiteX11" fmla="*/ 98961 w 2564026"/>
              <a:gd name="connsiteY11" fmla="*/ 1382700 h 1382700"/>
              <a:gd name="connsiteX12" fmla="*/ 0 w 2564026"/>
              <a:gd name="connsiteY12" fmla="*/ 1283739 h 1382700"/>
              <a:gd name="connsiteX13" fmla="*/ 0 w 2564026"/>
              <a:gd name="connsiteY13" fmla="*/ 929739 h 1382700"/>
              <a:gd name="connsiteX14" fmla="*/ 0 w 2564026"/>
              <a:gd name="connsiteY14" fmla="*/ 452961 h 1382700"/>
              <a:gd name="connsiteX15" fmla="*/ 0 w 2564026"/>
              <a:gd name="connsiteY15" fmla="*/ 98961 h 1382700"/>
              <a:gd name="connsiteX16" fmla="*/ 98961 w 2564026"/>
              <a:gd name="connsiteY16" fmla="*/ 0 h 1382700"/>
            </a:gdLst>
            <a:ahLst/>
            <a:cxnLst/>
            <a:rect l="l" t="t" r="r" b="b"/>
            <a:pathLst>
              <a:path w="2564026" h="1382700">
                <a:moveTo>
                  <a:pt x="98961" y="0"/>
                </a:moveTo>
                <a:lnTo>
                  <a:pt x="1668879" y="0"/>
                </a:lnTo>
                <a:lnTo>
                  <a:pt x="1690872" y="4440"/>
                </a:lnTo>
                <a:lnTo>
                  <a:pt x="1711613" y="2994"/>
                </a:lnTo>
                <a:cubicBezTo>
                  <a:pt x="1724370" y="4577"/>
                  <a:pt x="1737028" y="8687"/>
                  <a:pt x="1748861" y="15519"/>
                </a:cubicBezTo>
                <a:lnTo>
                  <a:pt x="2514529" y="457578"/>
                </a:lnTo>
                <a:cubicBezTo>
                  <a:pt x="2561862" y="484906"/>
                  <a:pt x="2578079" y="545429"/>
                  <a:pt x="2550752" y="592762"/>
                </a:cubicBezTo>
                <a:lnTo>
                  <a:pt x="2135363" y="1312237"/>
                </a:lnTo>
                <a:lnTo>
                  <a:pt x="2123557" y="1325621"/>
                </a:lnTo>
                <a:lnTo>
                  <a:pt x="2104615" y="1353715"/>
                </a:lnTo>
                <a:cubicBezTo>
                  <a:pt x="2086707" y="1371624"/>
                  <a:pt x="2061967" y="1382700"/>
                  <a:pt x="2034639" y="1382700"/>
                </a:cubicBezTo>
                <a:lnTo>
                  <a:pt x="98961" y="1382700"/>
                </a:lnTo>
                <a:cubicBezTo>
                  <a:pt x="44306" y="1382700"/>
                  <a:pt x="0" y="1338394"/>
                  <a:pt x="0" y="1283739"/>
                </a:cubicBezTo>
                <a:lnTo>
                  <a:pt x="0" y="929739"/>
                </a:lnTo>
                <a:lnTo>
                  <a:pt x="0" y="452961"/>
                </a:lnTo>
                <a:lnTo>
                  <a:pt x="0" y="98961"/>
                </a:lnTo>
                <a:cubicBezTo>
                  <a:pt x="0" y="44306"/>
                  <a:pt x="44306" y="0"/>
                  <a:pt x="98961" y="0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379981" y="3553884"/>
            <a:ext cx="6357000" cy="7037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如实反映工作中存在的问题和不足之处。
深入分析问题产生的原因，避免空泛。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374900" y="3022471"/>
            <a:ext cx="6362077" cy="361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工作不足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572187" y="3170453"/>
            <a:ext cx="888561" cy="6847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338580" y="4966830"/>
            <a:ext cx="8707120" cy="979175"/>
          </a:xfrm>
          <a:prstGeom prst="roundRect">
            <a:avLst>
              <a:gd name="adj" fmla="val 962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338581" y="4549141"/>
            <a:ext cx="1907582" cy="1028700"/>
          </a:xfrm>
          <a:custGeom>
            <a:avLst/>
            <a:gdLst>
              <a:gd name="connsiteX0" fmla="*/ 98961 w 2564026"/>
              <a:gd name="connsiteY0" fmla="*/ 0 h 1382700"/>
              <a:gd name="connsiteX1" fmla="*/ 1668879 w 2564026"/>
              <a:gd name="connsiteY1" fmla="*/ 0 h 1382700"/>
              <a:gd name="connsiteX2" fmla="*/ 1690872 w 2564026"/>
              <a:gd name="connsiteY2" fmla="*/ 4440 h 1382700"/>
              <a:gd name="connsiteX3" fmla="*/ 1711613 w 2564026"/>
              <a:gd name="connsiteY3" fmla="*/ 2994 h 1382700"/>
              <a:gd name="connsiteX4" fmla="*/ 1748861 w 2564026"/>
              <a:gd name="connsiteY4" fmla="*/ 15519 h 1382700"/>
              <a:gd name="connsiteX5" fmla="*/ 2514529 w 2564026"/>
              <a:gd name="connsiteY5" fmla="*/ 457578 h 1382700"/>
              <a:gd name="connsiteX6" fmla="*/ 2550752 w 2564026"/>
              <a:gd name="connsiteY6" fmla="*/ 592762 h 1382700"/>
              <a:gd name="connsiteX7" fmla="*/ 2135363 w 2564026"/>
              <a:gd name="connsiteY7" fmla="*/ 1312237 h 1382700"/>
              <a:gd name="connsiteX8" fmla="*/ 2123557 w 2564026"/>
              <a:gd name="connsiteY8" fmla="*/ 1325621 h 1382700"/>
              <a:gd name="connsiteX9" fmla="*/ 2104615 w 2564026"/>
              <a:gd name="connsiteY9" fmla="*/ 1353715 h 1382700"/>
              <a:gd name="connsiteX10" fmla="*/ 2034639 w 2564026"/>
              <a:gd name="connsiteY10" fmla="*/ 1382700 h 1382700"/>
              <a:gd name="connsiteX11" fmla="*/ 98961 w 2564026"/>
              <a:gd name="connsiteY11" fmla="*/ 1382700 h 1382700"/>
              <a:gd name="connsiteX12" fmla="*/ 0 w 2564026"/>
              <a:gd name="connsiteY12" fmla="*/ 1283739 h 1382700"/>
              <a:gd name="connsiteX13" fmla="*/ 0 w 2564026"/>
              <a:gd name="connsiteY13" fmla="*/ 929739 h 1382700"/>
              <a:gd name="connsiteX14" fmla="*/ 0 w 2564026"/>
              <a:gd name="connsiteY14" fmla="*/ 452961 h 1382700"/>
              <a:gd name="connsiteX15" fmla="*/ 0 w 2564026"/>
              <a:gd name="connsiteY15" fmla="*/ 98961 h 1382700"/>
              <a:gd name="connsiteX16" fmla="*/ 98961 w 2564026"/>
              <a:gd name="connsiteY16" fmla="*/ 0 h 1382700"/>
            </a:gdLst>
            <a:ahLst/>
            <a:cxnLst/>
            <a:rect l="l" t="t" r="r" b="b"/>
            <a:pathLst>
              <a:path w="2564026" h="1382700">
                <a:moveTo>
                  <a:pt x="98961" y="0"/>
                </a:moveTo>
                <a:lnTo>
                  <a:pt x="1668879" y="0"/>
                </a:lnTo>
                <a:lnTo>
                  <a:pt x="1690872" y="4440"/>
                </a:lnTo>
                <a:lnTo>
                  <a:pt x="1711613" y="2994"/>
                </a:lnTo>
                <a:cubicBezTo>
                  <a:pt x="1724370" y="4577"/>
                  <a:pt x="1737028" y="8687"/>
                  <a:pt x="1748861" y="15519"/>
                </a:cubicBezTo>
                <a:lnTo>
                  <a:pt x="2514529" y="457578"/>
                </a:lnTo>
                <a:cubicBezTo>
                  <a:pt x="2561862" y="484906"/>
                  <a:pt x="2578079" y="545429"/>
                  <a:pt x="2550752" y="592762"/>
                </a:cubicBezTo>
                <a:lnTo>
                  <a:pt x="2135363" y="1312237"/>
                </a:lnTo>
                <a:lnTo>
                  <a:pt x="2123557" y="1325621"/>
                </a:lnTo>
                <a:lnTo>
                  <a:pt x="2104615" y="1353715"/>
                </a:lnTo>
                <a:cubicBezTo>
                  <a:pt x="2086707" y="1371624"/>
                  <a:pt x="2061967" y="1382700"/>
                  <a:pt x="2034639" y="1382700"/>
                </a:cubicBezTo>
                <a:lnTo>
                  <a:pt x="98961" y="1382700"/>
                </a:lnTo>
                <a:cubicBezTo>
                  <a:pt x="44306" y="1382700"/>
                  <a:pt x="0" y="1338394"/>
                  <a:pt x="0" y="1283739"/>
                </a:cubicBezTo>
                <a:lnTo>
                  <a:pt x="0" y="929739"/>
                </a:lnTo>
                <a:lnTo>
                  <a:pt x="0" y="452961"/>
                </a:lnTo>
                <a:lnTo>
                  <a:pt x="0" y="98961"/>
                </a:lnTo>
                <a:cubicBezTo>
                  <a:pt x="0" y="44306"/>
                  <a:pt x="44306" y="0"/>
                  <a:pt x="98961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442319" y="5104554"/>
            <a:ext cx="6323981" cy="7037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总结可复制的成功经验，为今后的工作提供借鉴。
提炼避免再犯的教训，促进持续改进。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442323" y="4573141"/>
            <a:ext cx="6323977" cy="361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经验教训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718552" y="4721123"/>
            <a:ext cx="888561" cy="6847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主体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23000"/>
                </a:schemeClr>
              </a:gs>
              <a:gs pos="77000">
                <a:schemeClr val="bg1">
                  <a:alpha val="18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标题 1"/>
          <p:cNvCxnSpPr/>
          <p:nvPr/>
        </p:nvCxnSpPr>
        <p:spPr>
          <a:xfrm flipV="1">
            <a:off x="7542047" y="1460142"/>
            <a:ext cx="923505" cy="621188"/>
          </a:xfrm>
          <a:prstGeom prst="line">
            <a:avLst/>
          </a:prstGeom>
          <a:noFill/>
          <a:ln w="6350" cap="flat">
            <a:solidFill>
              <a:schemeClr val="accent2"/>
            </a:solidFill>
            <a:miter/>
          </a:ln>
        </p:spPr>
      </p:cxnSp>
      <p:cxnSp>
        <p:nvCxnSpPr>
          <p:cNvPr id="4" name="标题 1"/>
          <p:cNvCxnSpPr/>
          <p:nvPr/>
        </p:nvCxnSpPr>
        <p:spPr>
          <a:xfrm flipH="1" flipV="1">
            <a:off x="8465552" y="1460142"/>
            <a:ext cx="923505" cy="621188"/>
          </a:xfrm>
          <a:prstGeom prst="line">
            <a:avLst/>
          </a:prstGeom>
          <a:noFill/>
          <a:ln w="6350" cap="flat">
            <a:solidFill>
              <a:schemeClr val="accent2"/>
            </a:solidFill>
            <a:miter/>
          </a:ln>
        </p:spPr>
      </p:cxnSp>
      <p:cxnSp>
        <p:nvCxnSpPr>
          <p:cNvPr id="5" name="标题 1"/>
          <p:cNvCxnSpPr/>
          <p:nvPr/>
        </p:nvCxnSpPr>
        <p:spPr>
          <a:xfrm flipV="1">
            <a:off x="2843047" y="1460142"/>
            <a:ext cx="923505" cy="621188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cxnSp>
        <p:nvCxnSpPr>
          <p:cNvPr id="6" name="标题 1"/>
          <p:cNvCxnSpPr/>
          <p:nvPr/>
        </p:nvCxnSpPr>
        <p:spPr>
          <a:xfrm flipH="1" flipV="1">
            <a:off x="3766552" y="1460142"/>
            <a:ext cx="923505" cy="621188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6597172" y="1919717"/>
            <a:ext cx="3724250" cy="4239782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 w="63500" cap="sq">
            <a:solidFill>
              <a:schemeClr val="accent2"/>
            </a:solidFill>
            <a:miter/>
          </a:ln>
          <a:effectLst>
            <a:outerShdw blurRad="127000" dist="63500" dir="5400000" algn="t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619478" y="1181099"/>
            <a:ext cx="299823" cy="293817"/>
          </a:xfrm>
          <a:prstGeom prst="ellipse">
            <a:avLst/>
          </a:prstGeom>
          <a:solidFill>
            <a:schemeClr val="bg1"/>
          </a:solidFill>
          <a:ln w="38100" cap="sq">
            <a:solidFill>
              <a:schemeClr val="accent1"/>
            </a:solidFill>
            <a:miter/>
          </a:ln>
          <a:effectLst>
            <a:outerShdw dist="38100" dir="2700000" algn="tl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958064" y="1927972"/>
            <a:ext cx="3597251" cy="4239784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 w="63500" cap="sq">
            <a:solidFill>
              <a:schemeClr val="accent1"/>
            </a:solidFill>
            <a:miter/>
          </a:ln>
          <a:effectLst>
            <a:outerShdw blurRad="127000" dist="63500" dir="5400000" algn="t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22086" y="1172844"/>
            <a:ext cx="299823" cy="293817"/>
          </a:xfrm>
          <a:prstGeom prst="ellipse">
            <a:avLst/>
          </a:prstGeom>
          <a:solidFill>
            <a:schemeClr val="bg1"/>
          </a:solidFill>
          <a:ln w="38100" cap="sq">
            <a:solidFill>
              <a:schemeClr val="accent2"/>
            </a:solidFill>
            <a:miter/>
          </a:ln>
          <a:effectLst>
            <a:outerShdw dist="38100" dir="2700000" algn="tl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55075" y="2476872"/>
            <a:ext cx="2206900" cy="73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42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157938" y="4023682"/>
            <a:ext cx="3205400" cy="18473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对整个工作过程进行反思，分享个人的感悟和体会。
强调总结的重要性和价值。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159775" y="3213472"/>
            <a:ext cx="3197500" cy="73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F92D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总结感悟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354075" y="2476872"/>
            <a:ext cx="2206900" cy="73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42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858775" y="3213472"/>
            <a:ext cx="3197500" cy="73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F92D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展望未来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856938" y="4023682"/>
            <a:ext cx="3205400" cy="18473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结合总结内容，提出未来的工作计划和目标。
明确改进方向，展现积极向上的态度。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04944" y="413755"/>
            <a:ext cx="10513956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结尾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V="1">
            <a:off x="480400" y="0"/>
            <a:ext cx="360000" cy="9360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2B5F2"/>
      </a:accent1>
      <a:accent2>
        <a:srgbClr val="42B5F2"/>
      </a:accent2>
      <a:accent3>
        <a:srgbClr val="E6C500"/>
      </a:accent3>
      <a:accent4>
        <a:srgbClr val="0F9ED5"/>
      </a:accent4>
      <a:accent5>
        <a:srgbClr val="42B5F2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Microsoft Office PowerPoint</Application>
  <PresentationFormat>宽屏</PresentationFormat>
  <Paragraphs>129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Source Han Sans</vt:lpstr>
      <vt:lpstr>Source Han Sans CN Bold</vt:lpstr>
      <vt:lpstr>Arial</vt:lpstr>
      <vt:lpstr>等线</vt:lpstr>
      <vt:lpstr>OPPOSans H</vt:lpstr>
      <vt:lpstr>OPPOSans B</vt:lpstr>
      <vt:lpstr>OPPOSans 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Administrator</cp:lastModifiedBy>
  <cp:revision>1</cp:revision>
  <dcterms:modified xsi:type="dcterms:W3CDTF">2025-03-02T09:03:29Z</dcterms:modified>
</cp:coreProperties>
</file>